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9"/>
  </p:notesMasterIdLst>
  <p:handoutMasterIdLst>
    <p:handoutMasterId r:id="rId40"/>
  </p:handoutMasterIdLst>
  <p:sldIdLst>
    <p:sldId id="746" r:id="rId3"/>
    <p:sldId id="871" r:id="rId4"/>
    <p:sldId id="834" r:id="rId5"/>
    <p:sldId id="833" r:id="rId6"/>
    <p:sldId id="929" r:id="rId7"/>
    <p:sldId id="894" r:id="rId8"/>
    <p:sldId id="895" r:id="rId9"/>
    <p:sldId id="896" r:id="rId10"/>
    <p:sldId id="898" r:id="rId11"/>
    <p:sldId id="900" r:id="rId12"/>
    <p:sldId id="901" r:id="rId13"/>
    <p:sldId id="921" r:id="rId14"/>
    <p:sldId id="922" r:id="rId15"/>
    <p:sldId id="923" r:id="rId16"/>
    <p:sldId id="930" r:id="rId17"/>
    <p:sldId id="924" r:id="rId18"/>
    <p:sldId id="925" r:id="rId19"/>
    <p:sldId id="908" r:id="rId20"/>
    <p:sldId id="920" r:id="rId21"/>
    <p:sldId id="931" r:id="rId22"/>
    <p:sldId id="926" r:id="rId23"/>
    <p:sldId id="927" r:id="rId24"/>
    <p:sldId id="939" r:id="rId25"/>
    <p:sldId id="914" r:id="rId26"/>
    <p:sldId id="932" r:id="rId27"/>
    <p:sldId id="940" r:id="rId28"/>
    <p:sldId id="928" r:id="rId29"/>
    <p:sldId id="916" r:id="rId30"/>
    <p:sldId id="917" r:id="rId31"/>
    <p:sldId id="938" r:id="rId32"/>
    <p:sldId id="944" r:id="rId33"/>
    <p:sldId id="937" r:id="rId34"/>
    <p:sldId id="942" r:id="rId35"/>
    <p:sldId id="943" r:id="rId36"/>
    <p:sldId id="941" r:id="rId37"/>
    <p:sldId id="945" r:id="rId38"/>
  </p:sldIdLst>
  <p:sldSz cx="9144000" cy="6858000" type="screen4x3"/>
  <p:notesSz cx="7010400" cy="9296400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6" userDrawn="1">
          <p15:clr>
            <a:srgbClr val="A4A3A4"/>
          </p15:clr>
        </p15:guide>
        <p15:guide id="3" orient="horz" pos="2928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F00"/>
    <a:srgbClr val="4DAF4A"/>
    <a:srgbClr val="984EA3"/>
    <a:srgbClr val="E41A1C"/>
    <a:srgbClr val="377EB8"/>
    <a:srgbClr val="0000CC"/>
    <a:srgbClr val="0000FF"/>
    <a:srgbClr val="002E8A"/>
    <a:srgbClr val="C9FFCE"/>
    <a:srgbClr val="A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35" autoAdjust="0"/>
    <p:restoredTop sz="73125" autoAdjust="0"/>
  </p:normalViewPr>
  <p:slideViewPr>
    <p:cSldViewPr snapToGrid="0" showGuides="1">
      <p:cViewPr>
        <p:scale>
          <a:sx n="92" d="100"/>
          <a:sy n="92" d="100"/>
        </p:scale>
        <p:origin x="80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2"/>
    </p:cViewPr>
  </p:sorterViewPr>
  <p:notesViewPr>
    <p:cSldViewPr snapToGrid="0" showGuides="1">
      <p:cViewPr varScale="1">
        <p:scale>
          <a:sx n="74" d="100"/>
          <a:sy n="74" d="100"/>
        </p:scale>
        <p:origin x="-4080" y="-102"/>
      </p:cViewPr>
      <p:guideLst>
        <p:guide orient="horz" pos="2932"/>
        <p:guide pos="2216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tags" Target="tags/tag1.xml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295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9" y="8830153"/>
            <a:ext cx="5932365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Site Visit: Purdue </a:t>
            </a:r>
            <a:r>
              <a:rPr lang="en-US" err="1"/>
              <a:t>UniversityScience</a:t>
            </a:r>
            <a:r>
              <a:rPr lang="en-US"/>
              <a:t> of Information, September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7006" y="8830153"/>
            <a:ext cx="841819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B1749C4-F97F-4008-AA1B-A52242A46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4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295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807134-B104-49C7-B6EC-5FA38F59B107}" type="datetimeFigureOut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81" tIns="46540" rIns="93081" bIns="4654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25" y="4415086"/>
            <a:ext cx="5608955" cy="4183539"/>
          </a:xfrm>
          <a:prstGeom prst="rect">
            <a:avLst/>
          </a:prstGeom>
        </p:spPr>
        <p:txBody>
          <a:bodyPr vert="horz" lIns="93081" tIns="46540" rIns="93081" bIns="4654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30153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295" y="8830153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C029BC-D4BF-4161-BEA0-98D67188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   \begin{align*}</a:t>
            </a:r>
          </a:p>
          <a:p>
            <a:r>
              <a:rPr lang="is-IS" dirty="0"/>
              <a:t>    R_*(\GR_n, d_e)  </a:t>
            </a:r>
          </a:p>
          <a:p>
            <a:r>
              <a:rPr lang="is-IS" dirty="0"/>
              <a:t>        &amp;\geq \frac{\E[\log \textcolor{red}{|\Aut(G)|}] + \E[\log \textcolor{red}{|\Adm(G)|}] - 1}{\log n!}  \\</a:t>
            </a:r>
          </a:p>
          <a:p>
            <a:r>
              <a:rPr lang="is-IS" dirty="0"/>
              <a:t>        &amp;= \frac{\E[\log \textcolor{red}{|\Gamma(G)|}] - 1}{\log n!}.</a:t>
            </a:r>
          </a:p>
          <a:p>
            <a:r>
              <a:rPr lang="is-IS" dirty="0"/>
              <a:t>    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noindent</a:t>
            </a:r>
            <a:r>
              <a:rPr lang="en-US" dirty="0"/>
              <a:t> Consider $G \sim \PA(n, m)$ for fixed $m \</a:t>
            </a:r>
            <a:r>
              <a:rPr lang="en-US" dirty="0" err="1"/>
              <a:t>geq</a:t>
            </a:r>
            <a:r>
              <a:rPr lang="en-US" dirty="0"/>
              <a:t> 1$.  We have</a:t>
            </a:r>
          </a:p>
          <a:p>
            <a:r>
              <a:rPr lang="en-US" dirty="0"/>
              <a:t>    \begin{align*}</a:t>
            </a:r>
          </a:p>
          <a:p>
            <a:r>
              <a:rPr lang="en-US" dirty="0"/>
              <a:t>    \</a:t>
            </a:r>
            <a:r>
              <a:rPr lang="en-US" dirty="0" err="1"/>
              <a:t>textcolor</a:t>
            </a:r>
            <a:r>
              <a:rPr lang="en-US" dirty="0"/>
              <a:t>{red}{</a:t>
            </a:r>
          </a:p>
          <a:p>
            <a:r>
              <a:rPr lang="en-US" dirty="0"/>
              <a:t>H(G)} = </a:t>
            </a:r>
            <a:r>
              <a:rPr lang="en-US" dirty="0" err="1"/>
              <a:t>mn</a:t>
            </a:r>
            <a:r>
              <a:rPr lang="en-US" dirty="0"/>
              <a:t> \log n + m (\log 2m -1 -log m!-A)</a:t>
            </a:r>
            <a:r>
              <a:rPr lang="en-US" dirty="0" err="1"/>
              <a:t>n+o</a:t>
            </a:r>
            <a:r>
              <a:rPr lang="en-US" dirty="0"/>
              <a:t>(n),</a:t>
            </a:r>
          </a:p>
          <a:p>
            <a:r>
              <a:rPr lang="en-US" dirty="0"/>
              <a:t>\end{align*}   </a:t>
            </a:r>
          </a:p>
          <a:p>
            <a:r>
              <a:rPr lang="en-US" dirty="0"/>
              <a:t>where $A= A(m) = \sum_{d = m}^{\</a:t>
            </a:r>
            <a:r>
              <a:rPr lang="en-US" dirty="0" err="1"/>
              <a:t>infty</a:t>
            </a:r>
            <a:r>
              <a:rPr lang="en-US" dirty="0"/>
              <a:t>} \</a:t>
            </a:r>
            <a:r>
              <a:rPr lang="en-US" dirty="0" err="1"/>
              <a:t>frac</a:t>
            </a:r>
            <a:r>
              <a:rPr lang="en-US" dirty="0"/>
              <a:t>{\log d}{(d+1)(d+2</a:t>
            </a:r>
            <a:r>
              <a:rPr lang="en-US" dirty="0" smtClean="0"/>
              <a:t>)}$.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noindent</a:t>
            </a:r>
            <a:r>
              <a:rPr lang="en-US" baseline="0" dirty="0" smtClean="0"/>
              <a:t> Let $m \</a:t>
            </a:r>
            <a:r>
              <a:rPr lang="en-US" baseline="0" dirty="0" err="1" smtClean="0"/>
              <a:t>geq</a:t>
            </a:r>
            <a:r>
              <a:rPr lang="en-US" baseline="0" dirty="0" smtClean="0"/>
              <a:t> 3$ be fixed. Consider $G \sim \PA(</a:t>
            </a:r>
            <a:r>
              <a:rPr lang="en-US" baseline="0" dirty="0" err="1" smtClean="0"/>
              <a:t>n,m</a:t>
            </a:r>
            <a:r>
              <a:rPr lang="en-US" baseline="0" dirty="0" smtClean="0"/>
              <a:t>)$. We have</a:t>
            </a:r>
          </a:p>
          <a:p>
            <a:r>
              <a:rPr lang="en-US" baseline="0" dirty="0" smtClean="0"/>
              <a:t>\[ \</a:t>
            </a:r>
            <a:r>
              <a:rPr lang="en-US" baseline="0" dirty="0" err="1" smtClean="0"/>
              <a:t>textcolor</a:t>
            </a:r>
            <a:r>
              <a:rPr lang="en-US" baseline="0" dirty="0" smtClean="0"/>
              <a:t>{red}{H(S(G))} = (m-1) n \log n + R(n),\]</a:t>
            </a:r>
          </a:p>
          <a:p>
            <a:r>
              <a:rPr lang="en-US" baseline="0" dirty="0" smtClean="0"/>
              <a:t>Where $R(n)$ satisfies $Cn \</a:t>
            </a:r>
            <a:r>
              <a:rPr lang="en-US" baseline="0" dirty="0" err="1" smtClean="0"/>
              <a:t>leq</a:t>
            </a:r>
            <a:r>
              <a:rPr lang="en-US" baseline="0" dirty="0" smtClean="0"/>
              <a:t> |R(n)| \</a:t>
            </a:r>
            <a:r>
              <a:rPr lang="en-US" baseline="0" dirty="0" err="1" smtClean="0"/>
              <a:t>leq</a:t>
            </a:r>
            <a:r>
              <a:rPr lang="en-US" baseline="0" dirty="0" smtClean="0"/>
              <a:t> O(n \log \log n)$ for some nonzero constant $C = C(m)$.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\[ x_{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}: \bone\{u &lt;_{\phi} v\} \text{ for }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\in [n] 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 userDrawn="1"/>
        </p:nvSpPr>
        <p:spPr>
          <a:xfrm>
            <a:off x="7086600" y="0"/>
            <a:ext cx="2057400" cy="63246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9000">
                <a:schemeClr val="tx1">
                  <a:alpha val="41000"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 descr="information_full pa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/>
          <p:nvPr userDrawn="1"/>
        </p:nvSpPr>
        <p:spPr bwMode="invGray">
          <a:xfrm>
            <a:off x="7400925" y="0"/>
            <a:ext cx="1743075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9"/>
          <p:cNvSpPr/>
          <p:nvPr userDrawn="1"/>
        </p:nvSpPr>
        <p:spPr bwMode="invGray">
          <a:xfrm>
            <a:off x="554038" y="2427288"/>
            <a:ext cx="5943600" cy="1600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8"/>
          <p:cNvSpPr txBox="1"/>
          <p:nvPr userDrawn="1"/>
        </p:nvSpPr>
        <p:spPr>
          <a:xfrm>
            <a:off x="0" y="6400800"/>
            <a:ext cx="3200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C9FFCE"/>
                </a:solidFill>
                <a:latin typeface="+mn-lt"/>
              </a:rPr>
              <a:t>National Science Foundation</a:t>
            </a:r>
            <a:r>
              <a:rPr lang="en-US" sz="1000">
                <a:solidFill>
                  <a:srgbClr val="0DFF7A"/>
                </a:solidFill>
                <a:latin typeface="+mn-lt"/>
              </a:rPr>
              <a:t/>
            </a:r>
            <a:br>
              <a:rPr lang="en-US" sz="1000">
                <a:solidFill>
                  <a:srgbClr val="0DFF7A"/>
                </a:solidFill>
                <a:latin typeface="+mn-lt"/>
              </a:rPr>
            </a:br>
            <a:r>
              <a:rPr lang="en-US" sz="1000">
                <a:solidFill>
                  <a:srgbClr val="E1F2FF"/>
                </a:solidFill>
                <a:latin typeface="+mn-lt"/>
              </a:rPr>
              <a:t>Science  &amp; Technology Centers Program</a:t>
            </a:r>
            <a:endParaRPr lang="en-US" sz="1050">
              <a:solidFill>
                <a:srgbClr val="E1F2FF"/>
              </a:solidFill>
              <a:latin typeface="+mn-lt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7086600" y="1639888"/>
            <a:ext cx="1905000" cy="452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Bryn Mawr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Howard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MIT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Princeton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Purdue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Stanford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Berkeley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San Diego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UIUC</a:t>
            </a:r>
            <a:endParaRPr lang="en-US">
              <a:latin typeface="+mn-lt"/>
            </a:endParaRPr>
          </a:p>
        </p:txBody>
      </p:sp>
      <p:pic>
        <p:nvPicPr>
          <p:cNvPr id="10" name="Picture 28" descr="Sci-Info-Mar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93688"/>
            <a:ext cx="120808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2745960" y="3951248"/>
            <a:ext cx="1639285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extrusionH="114300" contourW="38100">
            <a:bevelT w="165100" prst="coolSlant"/>
            <a:bevelB/>
            <a:extrusionClr>
              <a:schemeClr val="tx2">
                <a:lumMod val="75000"/>
              </a:schemeClr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0" y="925551"/>
            <a:ext cx="6991815" cy="1524000"/>
          </a:xfr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invGray">
          <a:xfrm>
            <a:off x="38100" y="2438400"/>
            <a:ext cx="697601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A3D8FF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038600" y="6400800"/>
            <a:ext cx="7620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E2EB109D-6E25-45E7-B91E-5C2355AD9E49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00800"/>
            <a:ext cx="3886200" cy="365125"/>
          </a:xfrm>
        </p:spPr>
        <p:txBody>
          <a:bodyPr/>
          <a:lstStyle>
            <a:lvl1pPr>
              <a:defRPr>
                <a:solidFill>
                  <a:srgbClr val="F7FFF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00800"/>
            <a:ext cx="6096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24A8CAD7-6CDF-4384-96C6-02421D700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D47E-B22A-45FC-B5AE-071BB91A3C0A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7567C-0CA0-47CE-88E0-A378D583B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nformation_verticalstrip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1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3CE04-C110-40C9-84D0-255A846FC26E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6DBD-046A-4EB8-B7C3-92AF0876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full pa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invGray">
          <a:xfrm>
            <a:off x="-1" y="-1"/>
            <a:ext cx="9144001" cy="47846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7666075" y="0"/>
            <a:ext cx="1477925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rgbClr val="A7E3C6">
                  <a:alpha val="79000"/>
                </a:srgbClr>
              </a:gs>
              <a:gs pos="75000">
                <a:srgbClr val="A7E3C6">
                  <a:alpha val="79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16834" y="2225740"/>
            <a:ext cx="763860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F7FFF8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(s) or Section Title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4809" y="2402980"/>
            <a:ext cx="1378690" cy="3960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Bryn </a:t>
            </a:r>
            <a:r>
              <a:rPr lang="en-US" sz="1400" b="1" dirty="0" err="1">
                <a:solidFill>
                  <a:prstClr val="black"/>
                </a:solidFill>
                <a:latin typeface="Arial"/>
              </a:rPr>
              <a:t>Mawr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Howard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MIT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Princeton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Purdue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Stanford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Texas A&amp;M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Berkeley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San Diego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UIUC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University of Hawaii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8422761" y="6407811"/>
            <a:ext cx="609600" cy="365125"/>
          </a:xfrm>
        </p:spPr>
        <p:txBody>
          <a:bodyPr/>
          <a:lstStyle>
            <a:lvl1pPr>
              <a:defRPr>
                <a:solidFill>
                  <a:srgbClr val="B9E9D2"/>
                </a:solidFill>
              </a:defRPr>
            </a:lvl1pPr>
          </a:lstStyle>
          <a:p>
            <a:fld id="{1D3FCF37-E2E3-430E-B302-F9D7392DF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Centers Program/</a:t>
            </a:r>
            <a:r>
              <a:rPr lang="en-US" dirty="0" smtClean="0">
                <a:solidFill>
                  <a:srgbClr val="B9E9D2"/>
                </a:solidFill>
              </a:rPr>
              <a:t>December 2011</a:t>
            </a:r>
            <a:endParaRPr lang="en-US" sz="1000" dirty="0" smtClean="0">
              <a:solidFill>
                <a:srgbClr val="B9E9D2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invGray">
          <a:xfrm>
            <a:off x="0" y="478398"/>
            <a:ext cx="9144000" cy="156298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78965"/>
            <a:ext cx="9144000" cy="1524000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29" name="Picture 28" descr="Sci-Info-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6631" y="634596"/>
            <a:ext cx="1373512" cy="120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7849589" y="542841"/>
            <a:ext cx="1092392" cy="137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5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F316-1E13-46C3-9EB4-6931A8E029C4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3F2D-2DEA-44AB-9ACB-A987A30BC346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3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D50-B9D1-43DF-BE04-3244DA1E0E64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1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317-00C5-4C95-9FF3-A89768539299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B1A5-93BF-4AD7-B312-EA39A32691A2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7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BACF-0EC7-479C-8FE7-300AECC97CBA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1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0006-F14E-4EF7-9634-8A5A7BA50C77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F67-98F3-49C6-BBE3-C6055A3FCA6E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417F-D8B2-4CCF-B626-8C25AD65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3654-8212-401D-B8F6-836B9DB15213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8EE4-7720-4A86-953A-9EA53FA703D9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7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A24B-FD62-42E7-99B7-B98E96DE832F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information_verticalstripe2.jpg"/>
          <p:cNvPicPr>
            <a:picLocks noChangeAspect="1"/>
          </p:cNvPicPr>
          <p:nvPr userDrawn="1"/>
        </p:nvPicPr>
        <p:blipFill>
          <a:blip r:embed="rId2" cstate="print"/>
          <a:srcRect r="26471"/>
          <a:stretch>
            <a:fillRect/>
          </a:stretch>
        </p:blipFill>
        <p:spPr>
          <a:xfrm rot="5400000">
            <a:off x="4191000" y="-4191000"/>
            <a:ext cx="76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EB26F-9710-4392-B454-D28A89907D32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6104-828C-4A13-93F6-C1F75B26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B6975-F512-40E4-91E0-D476B0184D0B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F1C00-E59F-42B1-A9A4-FFA71345E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B432-2C3B-4D8D-99E3-ABF1F62D8EA9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F95D6-8A20-493B-941B-8C1923052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9D31-BE56-4459-927C-AA74CC3F22F6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DF7C-889B-4DFA-A9E5-E3BCAEA7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71FB-4C0C-41B0-835E-274C287A3DF5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5A37-7CC2-4DF3-98C4-D1D4F37B8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A46B-993F-41A8-BFBF-E64B7CAA34BE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CC8-C2C3-4C28-9878-BE8B2065E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3FC0-53C2-4625-9603-CC468E2BBE02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CFA6-11CB-4523-9F9D-C43F2244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nformation_horizontalheader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invGray">
          <a:xfrm>
            <a:off x="134938" y="0"/>
            <a:ext cx="90090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C28305-FE29-41B3-BF83-A0CD8261B2DF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3275" y="651351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E494FD-ACD8-4DD8-9EC7-A5E7EA6BE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61163" y="6589713"/>
            <a:ext cx="205422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</a:rPr>
              <a:t>Science &amp; Technology Centers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4724400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A7FFCF">
                      <a:alpha val="49804"/>
                    </a:srgbClr>
                  </a:innerShdw>
                </a:effectLst>
                <a:latin typeface="Continuum Medium" pitchFamily="2" charset="0"/>
              </a:rPr>
              <a:t>Center for Science of Informatio</a:t>
            </a: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00B050">
                      <a:alpha val="50000"/>
                    </a:srgbClr>
                  </a:innerShdw>
                </a:effectLst>
                <a:latin typeface="Continuum Medium" pitchFamily="2" charset="0"/>
              </a:rPr>
              <a:t>n</a:t>
            </a:r>
          </a:p>
        </p:txBody>
      </p:sp>
      <p:pic>
        <p:nvPicPr>
          <p:cNvPr id="1034" name="Picture 20" descr="VerticalSkinnyStripShort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1" t="2740"/>
          <a:stretch>
            <a:fillRect/>
          </a:stretch>
        </p:blipFill>
        <p:spPr bwMode="auto">
          <a:xfrm>
            <a:off x="-4764" y="0"/>
            <a:ext cx="15716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-4764" y="5029200"/>
            <a:ext cx="15716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invGray">
          <a:xfrm>
            <a:off x="7426325" y="0"/>
            <a:ext cx="17176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93038" y="0"/>
            <a:ext cx="1350962" cy="839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8" name="Picture 22" descr="Sci-Info-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8738"/>
            <a:ext cx="835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Continuum Medium" pitchFamily="2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B050"/>
        </a:buClr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7E39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horizontalheader2.jpg"/>
          <p:cNvPicPr>
            <a:picLocks noChangeAspect="1"/>
          </p:cNvPicPr>
          <p:nvPr/>
        </p:nvPicPr>
        <p:blipFill>
          <a:blip r:embed="rId13" cstate="print"/>
          <a:srcRect t="13333" b="13333"/>
          <a:stretch>
            <a:fillRect/>
          </a:stretch>
        </p:blipFill>
        <p:spPr bwMode="invGray">
          <a:xfrm>
            <a:off x="135129" y="0"/>
            <a:ext cx="9008871" cy="838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761" y="651414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FCF37-E2E3-430E-B302-F9D7392DFB2D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1040" y="6589391"/>
            <a:ext cx="205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prstClr val="black"/>
                </a:solidFill>
                <a:latin typeface="Arial"/>
              </a:rPr>
              <a:t>Science &amp; Technology Centers Program</a:t>
            </a:r>
            <a:endParaRPr lang="en-US" sz="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0"/>
            <a:ext cx="1244009" cy="838200"/>
          </a:xfrm>
          <a:prstGeom prst="rect">
            <a:avLst/>
          </a:prstGeom>
          <a:gradFill flip="none" rotWithShape="1">
            <a:gsLst>
              <a:gs pos="1000">
                <a:schemeClr val="tx1"/>
              </a:gs>
              <a:gs pos="20000">
                <a:srgbClr val="00CC5C"/>
              </a:gs>
              <a:gs pos="78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19" y="152400"/>
            <a:ext cx="4568435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chemeClr val="tx1">
                  <a:alpha val="81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tinuum Medium" pitchFamily="2" charset="0"/>
              </a:rPr>
              <a:t>Center for Science of Information</a:t>
            </a:r>
            <a:endParaRPr lang="en-US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tinuum Medium" pitchFamily="2" charset="0"/>
            </a:endParaRPr>
          </a:p>
        </p:txBody>
      </p:sp>
      <p:pic>
        <p:nvPicPr>
          <p:cNvPr id="23" name="Picture 22" descr="Sci-Info-Mar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29" y="31899"/>
            <a:ext cx="835213" cy="7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50"/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39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Relationship Id="rId4" Type="http://schemas.openxmlformats.org/officeDocument/2006/relationships/image" Target="../media/image33.png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4.png"/><Relationship Id="rId8" Type="http://schemas.openxmlformats.org/officeDocument/2006/relationships/image" Target="../media/image32.emf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122.png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0.png"/><Relationship Id="rId5" Type="http://schemas.openxmlformats.org/officeDocument/2006/relationships/image" Target="../media/image38.tiff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emf"/><Relationship Id="rId10" Type="http://schemas.openxmlformats.org/officeDocument/2006/relationships/image" Target="../media/image54.png"/><Relationship Id="rId11" Type="http://schemas.openxmlformats.org/officeDocument/2006/relationships/image" Target="../media/image56.png"/><Relationship Id="rId9" Type="http://schemas.openxmlformats.org/officeDocument/2006/relationships/image" Target="../media/image59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tiff"/><Relationship Id="rId3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8.png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69.emf"/><Relationship Id="rId13" Type="http://schemas.openxmlformats.org/officeDocument/2006/relationships/image" Target="../media/image70.emf"/><Relationship Id="rId14" Type="http://schemas.openxmlformats.org/officeDocument/2006/relationships/image" Target="../media/image71.emf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9.png"/><Relationship Id="rId4" Type="http://schemas.openxmlformats.org/officeDocument/2006/relationships/image" Target="../media/image66.emf"/><Relationship Id="rId8" Type="http://schemas.openxmlformats.org/officeDocument/2006/relationships/image" Target="../media/image680.png"/><Relationship Id="rId9" Type="http://schemas.openxmlformats.org/officeDocument/2006/relationships/image" Target="../media/image71.png"/><Relationship Id="rId10" Type="http://schemas.openxmlformats.org/officeDocument/2006/relationships/image" Target="../media/image67.emf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90.png"/><Relationship Id="rId5" Type="http://schemas.openxmlformats.org/officeDocument/2006/relationships/image" Target="../media/image61.emf"/><Relationship Id="rId6" Type="http://schemas.openxmlformats.org/officeDocument/2006/relationships/image" Target="../media/image510.png"/><Relationship Id="rId7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85.png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emf"/><Relationship Id="rId6" Type="http://schemas.openxmlformats.org/officeDocument/2006/relationships/image" Target="../media/image86.png"/><Relationship Id="rId7" Type="http://schemas.openxmlformats.org/officeDocument/2006/relationships/image" Target="../media/image87.emf"/><Relationship Id="rId8" Type="http://schemas.openxmlformats.org/officeDocument/2006/relationships/image" Target="../media/image88.emf"/><Relationship Id="rId9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7067"/>
            <a:ext cx="9144000" cy="1524000"/>
          </a:xfrm>
        </p:spPr>
        <p:txBody>
          <a:bodyPr/>
          <a:lstStyle/>
          <a:p>
            <a:r>
              <a:rPr lang="en-US" dirty="0" smtClean="0"/>
              <a:t>Center for</a:t>
            </a:r>
            <a:br>
              <a:rPr lang="en-US" dirty="0" smtClean="0"/>
            </a:br>
            <a:r>
              <a:rPr lang="en-US" dirty="0" smtClean="0"/>
              <a:t>Science of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77" y="2667376"/>
            <a:ext cx="7082288" cy="2905288"/>
          </a:xfrm>
          <a:gradFill flip="none" rotWithShape="1">
            <a:gsLst>
              <a:gs pos="85000">
                <a:schemeClr val="tx1">
                  <a:alpha val="0"/>
                </a:schemeClr>
              </a:gs>
              <a:gs pos="46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Structural Information: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Progress Report</a:t>
            </a:r>
          </a:p>
          <a:p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Wojciech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Szpankowski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070C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Purdue University</a:t>
            </a:r>
          </a:p>
          <a:p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(jointly with A.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Grama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A.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Magner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and J.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Sreedharan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)</a:t>
            </a:r>
          </a:p>
          <a:p>
            <a:endParaRPr lang="en-US" sz="1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</a:t>
            </a:r>
            <a:r>
              <a:rPr lang="en-US" smtClean="0">
                <a:solidFill>
                  <a:srgbClr val="E1F2FF"/>
                </a:solidFill>
              </a:rPr>
              <a:t>Centers Program</a:t>
            </a:r>
            <a:endParaRPr lang="en-US" sz="1000" dirty="0" smtClean="0">
              <a:solidFill>
                <a:srgbClr val="C9FFC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987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Structural Quantities of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8" y="5196664"/>
            <a:ext cx="3381170" cy="3422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8568" y="1424616"/>
            <a:ext cx="7153461" cy="808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ea typeface="Arial" charset="0"/>
                <a:cs typeface="Arial" charset="0"/>
              </a:rPr>
              <a:t>Sets of permutations associated with a random graph model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8" y="2377529"/>
            <a:ext cx="759707" cy="253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</a:t>
                </a:r>
                <a:r>
                  <a:rPr lang="en-US" sz="1600" dirty="0" err="1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Automorphism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group of the random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distributed according to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blipFill rotWithShape="0">
                <a:blip r:embed="rId4"/>
                <a:stretch>
                  <a:fillRect b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68" y="2526397"/>
            <a:ext cx="264530" cy="2327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28" y="3823167"/>
            <a:ext cx="1068890" cy="24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Set of permutations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σ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𝜎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has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</a:t>
                </a:r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positive probability under the distribution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643" y="4035469"/>
            <a:ext cx="230460" cy="2028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305" y="3064936"/>
            <a:ext cx="3033265" cy="6454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feasible permutations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568" y="4439920"/>
            <a:ext cx="2883201" cy="7251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admissible graphs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92320" y="2759183"/>
            <a:ext cx="1890284" cy="2952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453140" y="1527795"/>
            <a:ext cx="2266783" cy="1797606"/>
            <a:chOff x="7927667" y="557945"/>
            <a:chExt cx="3700166" cy="2592097"/>
          </a:xfrm>
        </p:grpSpPr>
        <p:sp>
          <p:nvSpPr>
            <p:cNvPr id="61" name="Oval 60"/>
            <p:cNvSpPr/>
            <p:nvPr/>
          </p:nvSpPr>
          <p:spPr>
            <a:xfrm>
              <a:off x="9566031" y="1041009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633624" y="184440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0607301" y="1817520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633623" y="258389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0607301" y="2569483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2" idx="7"/>
              <a:endCxn id="71" idx="3"/>
            </p:cNvCxnSpPr>
            <p:nvPr/>
          </p:nvCxnSpPr>
          <p:spPr>
            <a:xfrm flipV="1">
              <a:off x="8837752" y="1224312"/>
              <a:ext cx="763302" cy="651545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66"/>
            <p:cNvCxnSpPr>
              <a:stCxn id="72" idx="6"/>
              <a:endCxn id="73" idx="2"/>
            </p:cNvCxnSpPr>
            <p:nvPr/>
          </p:nvCxnSpPr>
          <p:spPr>
            <a:xfrm flipV="1">
              <a:off x="8872775" y="1924897"/>
              <a:ext cx="1734526" cy="2688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67"/>
            <p:cNvCxnSpPr>
              <a:stCxn id="74" idx="0"/>
              <a:endCxn id="72" idx="4"/>
            </p:cNvCxnSpPr>
            <p:nvPr/>
          </p:nvCxnSpPr>
          <p:spPr>
            <a:xfrm flipV="1">
              <a:off x="8753199" y="2059160"/>
              <a:ext cx="1" cy="52473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68"/>
            <p:cNvCxnSpPr>
              <a:stCxn id="74" idx="6"/>
              <a:endCxn id="75" idx="2"/>
            </p:cNvCxnSpPr>
            <p:nvPr/>
          </p:nvCxnSpPr>
          <p:spPr>
            <a:xfrm flipV="1">
              <a:off x="8872774" y="2676860"/>
              <a:ext cx="1734527" cy="14414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>
              <a:stCxn id="73" idx="4"/>
              <a:endCxn id="75" idx="0"/>
            </p:cNvCxnSpPr>
            <p:nvPr/>
          </p:nvCxnSpPr>
          <p:spPr>
            <a:xfrm>
              <a:off x="10726877" y="2032273"/>
              <a:ext cx="0" cy="537210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>
              <a:stCxn id="71" idx="5"/>
              <a:endCxn id="73" idx="1"/>
            </p:cNvCxnSpPr>
            <p:nvPr/>
          </p:nvCxnSpPr>
          <p:spPr>
            <a:xfrm>
              <a:off x="9770159" y="1224312"/>
              <a:ext cx="872165" cy="624658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𝑒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44D2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44D26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rgbClr val="1919FF"/>
                    </a:solidFill>
                    <a:latin typeface="+mn-lt"/>
                    <a:ea typeface="Fira Sans Book" panose="00000400000000000000" pitchFamily="50" charset="0"/>
                  </a:rPr>
                  <a:t>Example of an infeasible permutation: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  <m:t>24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∉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Γ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𝐺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rgbClr val="1919FF"/>
                  </a:solidFill>
                  <a:latin typeface="+mn-lt"/>
                  <a:ea typeface="Fira Sans Book" panose="00000400000000000000" pitchFamily="50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blipFill rotWithShape="0">
                <a:blip r:embed="rId16"/>
                <a:stretch>
                  <a:fillRect l="-852" t="-79167" r="-1705" b="-89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/>
          <p:nvPr/>
        </p:nvSpPr>
        <p:spPr>
          <a:xfrm>
            <a:off x="6167796" y="483913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2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344867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699010" y="615367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4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687326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40" name="Curved Connector 39"/>
          <p:cNvCxnSpPr>
            <a:stCxn id="41" idx="2"/>
            <a:endCxn id="41" idx="1"/>
          </p:cNvCxnSpPr>
          <p:nvPr/>
        </p:nvCxnSpPr>
        <p:spPr>
          <a:xfrm rot="10800000" flipH="1">
            <a:off x="5687325" y="5546407"/>
            <a:ext cx="51863" cy="102217"/>
          </a:xfrm>
          <a:prstGeom prst="curvedConnector4">
            <a:avLst>
              <a:gd name="adj1" fmla="val -440777"/>
              <a:gd name="adj2" fmla="val 3650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2" idx="3"/>
            <a:endCxn id="41" idx="0"/>
          </p:cNvCxnSpPr>
          <p:nvPr/>
        </p:nvCxnSpPr>
        <p:spPr>
          <a:xfrm flipH="1">
            <a:off x="5864398" y="5085912"/>
            <a:ext cx="355261" cy="41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3" idx="0"/>
            <a:endCxn id="42" idx="4"/>
          </p:cNvCxnSpPr>
          <p:nvPr/>
        </p:nvCxnSpPr>
        <p:spPr>
          <a:xfrm flipH="1" flipV="1">
            <a:off x="6344868" y="5128251"/>
            <a:ext cx="177071" cy="37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3" idx="2"/>
            <a:endCxn id="41" idx="6"/>
          </p:cNvCxnSpPr>
          <p:nvPr/>
        </p:nvCxnSpPr>
        <p:spPr>
          <a:xfrm flipH="1">
            <a:off x="6041469" y="5648623"/>
            <a:ext cx="3033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4" idx="0"/>
            <a:endCxn id="43" idx="5"/>
          </p:cNvCxnSpPr>
          <p:nvPr/>
        </p:nvCxnSpPr>
        <p:spPr>
          <a:xfrm flipH="1" flipV="1">
            <a:off x="6647147" y="5750840"/>
            <a:ext cx="228935" cy="4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4" idx="7"/>
            <a:endCxn id="42" idx="6"/>
          </p:cNvCxnSpPr>
          <p:nvPr/>
        </p:nvCxnSpPr>
        <p:spPr>
          <a:xfrm rot="16200000" flipV="1">
            <a:off x="6155454" y="5350181"/>
            <a:ext cx="1212323" cy="47935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44" idx="2"/>
            <a:endCxn id="41" idx="5"/>
          </p:cNvCxnSpPr>
          <p:nvPr/>
        </p:nvCxnSpPr>
        <p:spPr>
          <a:xfrm rot="10800000">
            <a:off x="5989606" y="5750841"/>
            <a:ext cx="709404" cy="54739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81969" y="51536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5815369" y="49885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6094769" y="53568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060162" y="4744581"/>
            <a:ext cx="1771184" cy="1603652"/>
            <a:chOff x="4622800" y="3780444"/>
            <a:chExt cx="1771184" cy="1603652"/>
          </a:xfrm>
        </p:grpSpPr>
        <p:sp>
          <p:nvSpPr>
            <p:cNvPr id="51" name="Oval 50"/>
            <p:cNvSpPr/>
            <p:nvPr/>
          </p:nvSpPr>
          <p:spPr>
            <a:xfrm>
              <a:off x="5508627" y="378044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4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685698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39841" y="509498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2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028157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ea typeface="Times" charset="0"/>
                  <a:cs typeface="Times" charset="0"/>
                </a:rPr>
                <a:t>1</a:t>
              </a:r>
            </a:p>
          </p:txBody>
        </p:sp>
        <p:cxnSp>
          <p:nvCxnSpPr>
            <p:cNvPr id="55" name="Curved Connector 54"/>
            <p:cNvCxnSpPr/>
            <p:nvPr/>
          </p:nvCxnSpPr>
          <p:spPr>
            <a:xfrm rot="10800000" flipH="1">
              <a:off x="5028156" y="4487712"/>
              <a:ext cx="51863" cy="102217"/>
            </a:xfrm>
            <a:prstGeom prst="curvedConnector4">
              <a:avLst>
                <a:gd name="adj1" fmla="val -440777"/>
                <a:gd name="adj2" fmla="val 36506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205229" y="4027217"/>
              <a:ext cx="355261" cy="418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5685699" y="4069556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382300" y="4589928"/>
              <a:ext cx="3033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5987978" y="4692145"/>
              <a:ext cx="228935" cy="402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urved Connector 78"/>
            <p:cNvCxnSpPr/>
            <p:nvPr/>
          </p:nvCxnSpPr>
          <p:spPr>
            <a:xfrm rot="16200000" flipV="1">
              <a:off x="5496285" y="4291486"/>
              <a:ext cx="1212323" cy="479351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79"/>
            <p:cNvCxnSpPr/>
            <p:nvPr/>
          </p:nvCxnSpPr>
          <p:spPr>
            <a:xfrm rot="10800000">
              <a:off x="5330437" y="4692146"/>
              <a:ext cx="709404" cy="547395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622800" y="40949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156200" y="39298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35600" y="42981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8" grpId="0"/>
      <p:bldP spid="30" grpId="0"/>
      <p:bldP spid="31" grpId="0"/>
      <p:bldP spid="32" grpId="0"/>
      <p:bldP spid="35" grpId="0"/>
      <p:bldP spid="36" grpId="0" animBg="1"/>
      <p:bldP spid="37" grpId="0" animBg="1"/>
      <p:bldP spid="38" grpId="0" animBg="1"/>
      <p:bldP spid="39" grpId="0" animBg="1"/>
      <p:bldP spid="47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Bounds on </a:t>
            </a:r>
            <a:r>
              <a:rPr lang="en-US" dirty="0" smtClean="0"/>
              <a:t>Minimax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014946"/>
            <a:ext cx="2639390" cy="28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2551157"/>
            <a:ext cx="4688109" cy="57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378" y="2472620"/>
            <a:ext cx="333099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Approximate recovery</a:t>
            </a:r>
            <a:endParaRPr lang="en-US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(Kendall Tau distance)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1297" y="1798197"/>
            <a:ext cx="227283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Exact recovery</a:t>
            </a:r>
            <a:endParaRPr lang="en-US" dirty="0" smtClean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0378" y="3715102"/>
            <a:ext cx="8086381" cy="923330"/>
            <a:chOff x="1276350" y="1625627"/>
            <a:chExt cx="1043940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276350" y="1625627"/>
                  <a:ext cx="1043940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 random graph model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    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which any two positive-probability graphs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that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are isomorphic are </a:t>
                  </a:r>
                  <a:r>
                    <a:rPr lang="en-US" dirty="0" err="1" smtClean="0">
                      <a:latin typeface="+mn-lt"/>
                      <a:ea typeface="Fira Sans Book" charset="0"/>
                      <a:cs typeface="Fira Sans Book" charset="0"/>
                    </a:rPr>
                    <a:t>equiprobable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,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the minimax risk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distortion measures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 </m:t>
                      </m:r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is</a:t>
                  </a:r>
                  <a:endParaRPr lang="en-US" dirty="0"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50" y="1625627"/>
                  <a:ext cx="10439400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76" t="-4061" b="-49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8149" y="1695450"/>
              <a:ext cx="280367" cy="24005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10378" y="3098071"/>
            <a:ext cx="1142097" cy="6044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Theorem</a:t>
            </a:r>
            <a:endParaRPr lang="en-US" dirty="0" smtClean="0">
              <a:solidFill>
                <a:srgbClr val="FF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4291" y="4223588"/>
            <a:ext cx="2492468" cy="4692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admissible graphs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3568" y="6146218"/>
            <a:ext cx="2993211" cy="4406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feasible permutations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368" y="5134989"/>
            <a:ext cx="5092700" cy="1155700"/>
          </a:xfrm>
          <a:prstGeom prst="rect">
            <a:avLst/>
          </a:prstGeom>
        </p:spPr>
      </p:pic>
      <p:cxnSp>
        <p:nvCxnSpPr>
          <p:cNvPr id="22" name="Curved Connector 21"/>
          <p:cNvCxnSpPr/>
          <p:nvPr/>
        </p:nvCxnSpPr>
        <p:spPr>
          <a:xfrm rot="10800000" flipV="1">
            <a:off x="5740401" y="4609764"/>
            <a:ext cx="816747" cy="44385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>
            <a:off x="3899358" y="5974352"/>
            <a:ext cx="854211" cy="39770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8783" y="835695"/>
            <a:ext cx="8905260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err="1"/>
              <a:t>Erdős</a:t>
            </a:r>
            <a:r>
              <a:rPr lang="en-US" dirty="0"/>
              <a:t>–</a:t>
            </a:r>
            <a:r>
              <a:rPr lang="en-US" dirty="0" err="1"/>
              <a:t>Rényi</a:t>
            </a:r>
            <a:r>
              <a:rPr lang="en-US" dirty="0"/>
              <a:t> &amp;</a:t>
            </a:r>
            <a:r>
              <a:rPr lang="en-US" dirty="0" smtClean="0"/>
              <a:t> </a:t>
            </a:r>
            <a:r>
              <a:rPr lang="en-US" dirty="0"/>
              <a:t>Preferential Attachment </a:t>
            </a:r>
            <a:r>
              <a:rPr lang="en-US" dirty="0" smtClean="0"/>
              <a:t>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Erdős–</a:t>
                </a:r>
                <a:r>
                  <a:rPr lang="en-US" dirty="0" err="1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Rényi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Each pair of nodes receives an edge independently,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blipFill rotWithShape="0">
                <a:blip r:embed="rId2"/>
                <a:stretch>
                  <a:fillRect l="-655" t="-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378783" y="2708963"/>
            <a:ext cx="5289783" cy="676827"/>
            <a:chOff x="1133694" y="2468951"/>
            <a:chExt cx="7053044" cy="902436"/>
          </a:xfrm>
        </p:grpSpPr>
        <p:sp>
          <p:nvSpPr>
            <p:cNvPr id="6" name="TextBox 5"/>
            <p:cNvSpPr txBox="1"/>
            <p:nvPr/>
          </p:nvSpPr>
          <p:spPr>
            <a:xfrm>
              <a:off x="1133694" y="2468951"/>
              <a:ext cx="7053044" cy="902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Fira Sans Book" charset="0"/>
                  <a:cs typeface="Fira Sans Book" charset="0"/>
                </a:rPr>
                <a:t>Preferential Attachment model </a:t>
              </a:r>
            </a:p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endPara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998" y="2569438"/>
              <a:ext cx="1219200" cy="3175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with single vertex (called 1) is created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self loops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vertex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joins and makes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connections to existing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connection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choice is independent and satisfies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blipFill rotWithShape="0">
                <a:blip r:embed="rId4"/>
                <a:stretch>
                  <a:fillRect l="-495" t="-2804" r="-743" b="-35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68488" b="14400"/>
          <a:stretch/>
        </p:blipFill>
        <p:spPr>
          <a:xfrm>
            <a:off x="7424960" y="3946495"/>
            <a:ext cx="1461215" cy="1327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907" y="4698446"/>
            <a:ext cx="3714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600" dirty="0"/>
              <a:t>Bad News!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444" y="1899768"/>
            <a:ext cx="8075214" cy="3245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Inapproximability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result for 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Erdős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–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Rényi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and preferential attachment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4541" y="2582435"/>
            <a:ext cx="7896225" cy="2189326"/>
            <a:chOff x="754541" y="2772935"/>
            <a:chExt cx="7896225" cy="2189326"/>
          </a:xfrm>
        </p:grpSpPr>
        <p:sp>
          <p:nvSpPr>
            <p:cNvPr id="6" name="Rounded Rectangle 5"/>
            <p:cNvSpPr/>
            <p:nvPr/>
          </p:nvSpPr>
          <p:spPr>
            <a:xfrm>
              <a:off x="3478726" y="3347502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478726" y="4372473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541" y="2772935"/>
              <a:ext cx="7896225" cy="200977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349500" y="5010556"/>
            <a:ext cx="6122934" cy="692494"/>
            <a:chOff x="2349500" y="5010556"/>
            <a:chExt cx="6122934" cy="692494"/>
          </a:xfrm>
        </p:grpSpPr>
        <p:sp>
          <p:nvSpPr>
            <p:cNvPr id="9" name="Rounded Rectangle 8"/>
            <p:cNvSpPr/>
            <p:nvPr/>
          </p:nvSpPr>
          <p:spPr>
            <a:xfrm>
              <a:off x="3974026" y="5206944"/>
              <a:ext cx="12055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9525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Adversary</a:t>
              </a:r>
              <a:endParaRPr lang="en-US" sz="1400" dirty="0">
                <a:ln w="9525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13502" y="5206944"/>
              <a:ext cx="13579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Estimator</a:t>
              </a:r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349500" y="5207750"/>
              <a:ext cx="990600" cy="495300"/>
              <a:chOff x="1854200" y="5384800"/>
              <a:chExt cx="990600" cy="4953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854200" y="5384800"/>
                <a:ext cx="990600" cy="4953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750" y="5587194"/>
                <a:ext cx="241300" cy="203200"/>
              </a:xfrm>
              <a:prstGeom prst="rect">
                <a:avLst/>
              </a:prstGeom>
            </p:spPr>
          </p:pic>
        </p:grpSp>
        <p:cxnSp>
          <p:nvCxnSpPr>
            <p:cNvPr id="14" name="Straight Arrow Connector 13"/>
            <p:cNvCxnSpPr>
              <a:stCxn id="5" idx="3"/>
              <a:endCxn id="11" idx="1"/>
            </p:cNvCxnSpPr>
            <p:nvPr/>
          </p:nvCxnSpPr>
          <p:spPr>
            <a:xfrm flipV="1">
              <a:off x="3340100" y="5454997"/>
              <a:ext cx="633926" cy="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3"/>
              <a:endCxn id="13" idx="1"/>
            </p:cNvCxnSpPr>
            <p:nvPr/>
          </p:nvCxnSpPr>
          <p:spPr>
            <a:xfrm>
              <a:off x="5179576" y="5454997"/>
              <a:ext cx="633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7171452" y="5443275"/>
              <a:ext cx="867648" cy="11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5082" b="-1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Prob. of error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= 1 −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𝑜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(1)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91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Further Bad News!!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271" y="1765162"/>
            <a:ext cx="4545206" cy="6277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ML </a:t>
            </a:r>
            <a:r>
              <a:rPr lang="en-US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estimation is not a good approach</a:t>
            </a:r>
            <a:endParaRPr lang="en-US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47" y="2637996"/>
            <a:ext cx="5133975" cy="276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1831" y="3685011"/>
            <a:ext cx="6652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The maximum likelihood estimation solution set satisfies</a:t>
            </a: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        </a:t>
            </a:r>
          </a:p>
          <a:p>
            <a:endParaRPr lang="en-US" dirty="0">
              <a:latin typeface="+mn-lt"/>
              <a:ea typeface="Fira Sans Book" charset="0"/>
              <a:cs typeface="Fira Sans Book" charset="0"/>
            </a:endParaRP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with high probability.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95" y="4080693"/>
            <a:ext cx="2724150" cy="276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1178" y="3571943"/>
            <a:ext cx="6852911" cy="1426464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Compression </a:t>
            </a:r>
            <a:r>
              <a:rPr lang="en-US" dirty="0"/>
              <a:t>of </a:t>
            </a:r>
            <a:r>
              <a:rPr lang="en-US" dirty="0" smtClean="0"/>
              <a:t>Graphs &amp; </a:t>
            </a:r>
            <a:r>
              <a:rPr lang="en-US" dirty="0"/>
              <a:t>S</a:t>
            </a:r>
            <a:r>
              <a:rPr lang="en-US" dirty="0" smtClean="0"/>
              <a:t>tructures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943" y="3650562"/>
            <a:ext cx="6800209" cy="51067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Theorem (Structural entropy for a broad class of graph models)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7298" y="4288432"/>
            <a:ext cx="6852911" cy="1426464"/>
            <a:chOff x="1250798" y="3461827"/>
            <a:chExt cx="6852911" cy="1426464"/>
          </a:xfrm>
        </p:grpSpPr>
        <p:sp>
          <p:nvSpPr>
            <p:cNvPr id="6" name="Rectangle 5"/>
            <p:cNvSpPr/>
            <p:nvPr/>
          </p:nvSpPr>
          <p:spPr>
            <a:xfrm>
              <a:off x="1351123" y="3553070"/>
              <a:ext cx="66522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For a broad class of random graph models,</a:t>
              </a:r>
            </a:p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        </a:t>
              </a:r>
            </a:p>
            <a:p>
              <a:endParaRPr lang="en-US" dirty="0"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50798" y="3461827"/>
              <a:ext cx="6852911" cy="1426464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47" y="4104111"/>
              <a:ext cx="4927600" cy="2413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Labeled graph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Unlabeled graph (structure)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r="-101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35" y="1863687"/>
            <a:ext cx="1193308" cy="12563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47" y="1859549"/>
            <a:ext cx="1194772" cy="12474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813" y="5861828"/>
            <a:ext cx="247650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521" y="5839056"/>
            <a:ext cx="2159000" cy="546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7328" y="58988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17960" y="58988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5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3275" y="6508373"/>
            <a:ext cx="609600" cy="365125"/>
          </a:xfrm>
        </p:spPr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475" y="977096"/>
            <a:ext cx="8229600" cy="762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08A3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Asymmetry of </a:t>
            </a:r>
            <a:r>
              <a:rPr lang="en-US" dirty="0"/>
              <a:t>P</a:t>
            </a:r>
            <a:r>
              <a:rPr lang="en-US" dirty="0" smtClean="0"/>
              <a:t>referential attachment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74" y="4258002"/>
            <a:ext cx="5911838" cy="694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sz="1600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987" t="-24510" b="-40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4" y="5488381"/>
            <a:ext cx="5434356" cy="727928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473827" y="4694720"/>
            <a:ext cx="1011684" cy="940185"/>
            <a:chOff x="6473827" y="4694720"/>
            <a:chExt cx="1011684" cy="940185"/>
          </a:xfrm>
        </p:grpSpPr>
        <p:sp>
          <p:nvSpPr>
            <p:cNvPr id="14" name="Oval 13"/>
            <p:cNvSpPr/>
            <p:nvPr/>
          </p:nvSpPr>
          <p:spPr>
            <a:xfrm>
              <a:off x="6857312" y="4694720"/>
              <a:ext cx="354143" cy="289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31368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73827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19" name="Straight Connector 18"/>
            <p:cNvCxnSpPr>
              <a:stCxn id="14" idx="3"/>
            </p:cNvCxnSpPr>
            <p:nvPr/>
          </p:nvCxnSpPr>
          <p:spPr>
            <a:xfrm flipH="1">
              <a:off x="6650900" y="4941493"/>
              <a:ext cx="258275" cy="40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7131369" y="4969977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645704" y="4694720"/>
            <a:ext cx="1019164" cy="940185"/>
            <a:chOff x="7645704" y="4694720"/>
            <a:chExt cx="1019164" cy="940185"/>
          </a:xfrm>
        </p:grpSpPr>
        <p:sp>
          <p:nvSpPr>
            <p:cNvPr id="44" name="Oval 43"/>
            <p:cNvSpPr/>
            <p:nvPr/>
          </p:nvSpPr>
          <p:spPr>
            <a:xfrm>
              <a:off x="7645704" y="469472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307686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650145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47" name="Straight Connector 46"/>
            <p:cNvCxnSpPr>
              <a:stCxn id="44" idx="4"/>
            </p:cNvCxnSpPr>
            <p:nvPr/>
          </p:nvCxnSpPr>
          <p:spPr>
            <a:xfrm>
              <a:off x="7822776" y="4969977"/>
              <a:ext cx="4443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49" idx="4"/>
            </p:cNvCxnSpPr>
            <p:nvPr/>
          </p:nvCxnSpPr>
          <p:spPr>
            <a:xfrm flipV="1">
              <a:off x="8484759" y="4983827"/>
              <a:ext cx="3038" cy="361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8310725" y="470857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52" name="Straight Connector 51"/>
            <p:cNvCxnSpPr>
              <a:stCxn id="45" idx="1"/>
              <a:endCxn id="44" idx="5"/>
            </p:cNvCxnSpPr>
            <p:nvPr/>
          </p:nvCxnSpPr>
          <p:spPr>
            <a:xfrm flipH="1" flipV="1">
              <a:off x="7947984" y="4929667"/>
              <a:ext cx="411565" cy="458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7"/>
              <a:endCxn id="49" idx="3"/>
            </p:cNvCxnSpPr>
            <p:nvPr/>
          </p:nvCxnSpPr>
          <p:spPr>
            <a:xfrm flipV="1">
              <a:off x="7952425" y="4943517"/>
              <a:ext cx="410163" cy="444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 smtClean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=1, </m:t>
                    </m:r>
                  </m:oMath>
                </a14:m>
                <a:r>
                  <a:rPr lang="en-US" sz="1400" dirty="0" smtClean="0"/>
                  <a:t>preferential attachment graph is a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tree and is symmetric </a:t>
                </a:r>
                <a:r>
                  <a:rPr lang="en-US" sz="1400" dirty="0" smtClean="0"/>
                  <a:t>w.h.p.</a:t>
                </a:r>
              </a:p>
              <a:p>
                <a:r>
                  <a:rPr lang="en-US" sz="1400" b="0" dirty="0"/>
                  <a:t>F</a:t>
                </a:r>
                <a:r>
                  <a:rPr lang="en-US" sz="1400" b="0" dirty="0" smtClean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=2, </m:t>
                    </m:r>
                  </m:oMath>
                </a14:m>
                <a:r>
                  <a:rPr lang="en-US" sz="1400" dirty="0"/>
                  <a:t>p</a:t>
                </a:r>
                <a:r>
                  <a:rPr lang="en-US" sz="1400" dirty="0" smtClean="0"/>
                  <a:t>referential attachment graph is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symmetric</a:t>
                </a:r>
                <a:r>
                  <a:rPr lang="en-US" sz="1400" dirty="0" smtClean="0"/>
                  <a:t> with positive probability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25" t="-48837" b="-6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0" y="1288829"/>
            <a:ext cx="2566416" cy="3316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37" y="1255301"/>
            <a:ext cx="2609088" cy="3383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04" y="1292230"/>
            <a:ext cx="2749296" cy="35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83" y="1112108"/>
            <a:ext cx="9378230" cy="683740"/>
          </a:xfrm>
        </p:spPr>
        <p:txBody>
          <a:bodyPr>
            <a:noAutofit/>
          </a:bodyPr>
          <a:lstStyle/>
          <a:p>
            <a:r>
              <a:rPr lang="en-US" sz="3400" dirty="0" smtClean="0"/>
              <a:t>Structural </a:t>
            </a:r>
            <a:r>
              <a:rPr lang="en-US" sz="3400" dirty="0"/>
              <a:t>E</a:t>
            </a:r>
            <a:r>
              <a:rPr lang="en-US" sz="3400" dirty="0" smtClean="0"/>
              <a:t>ntropy for PAG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8880" y="4155083"/>
            <a:ext cx="7449489" cy="2238386"/>
            <a:chOff x="1148880" y="4155083"/>
            <a:chExt cx="7449489" cy="2238386"/>
          </a:xfrm>
        </p:grpSpPr>
        <p:sp>
          <p:nvSpPr>
            <p:cNvPr id="14" name="Rectangle 13"/>
            <p:cNvSpPr/>
            <p:nvPr/>
          </p:nvSpPr>
          <p:spPr>
            <a:xfrm>
              <a:off x="1377164" y="4304691"/>
              <a:ext cx="67125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Theorem: </a:t>
              </a: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Structural entropy of preferential attachment graphs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48880" y="4155083"/>
              <a:ext cx="7449489" cy="2238386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9FF"/>
                </a:solidFill>
                <a:ea typeface="Fira Sans Book" panose="00000400000000000000" pitchFamily="50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48880" y="2065293"/>
            <a:ext cx="7449489" cy="1885132"/>
            <a:chOff x="1148880" y="2065293"/>
            <a:chExt cx="7449489" cy="1885132"/>
          </a:xfrm>
        </p:grpSpPr>
        <p:grpSp>
          <p:nvGrpSpPr>
            <p:cNvPr id="8" name="Group 7"/>
            <p:cNvGrpSpPr/>
            <p:nvPr/>
          </p:nvGrpSpPr>
          <p:grpSpPr>
            <a:xfrm>
              <a:off x="1148880" y="2065293"/>
              <a:ext cx="7449489" cy="1885132"/>
              <a:chOff x="1148880" y="2065293"/>
              <a:chExt cx="7449489" cy="188513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148880" y="2065293"/>
                <a:ext cx="7449489" cy="18851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919FF"/>
                  </a:solidFill>
                  <a:ea typeface="Fira Sans Book" panose="00000400000000000000" pitchFamily="50" charset="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475" y="2604225"/>
                <a:ext cx="6718300" cy="134620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393040" y="2065293"/>
              <a:ext cx="67125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Theorem: </a:t>
              </a: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Entropy of preferential attachment graphs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551" y="4778096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41501" y="2908300"/>
            <a:ext cx="67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 of node age recover problem so far are </a:t>
            </a:r>
            <a:r>
              <a:rPr lang="en-US" dirty="0" smtClean="0">
                <a:solidFill>
                  <a:srgbClr val="FF7F00"/>
                </a:solidFill>
              </a:rPr>
              <a:t>pessimistic</a:t>
            </a:r>
            <a:endParaRPr lang="en-US" dirty="0">
              <a:solidFill>
                <a:srgbClr val="FF7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4401" y="3530600"/>
            <a:ext cx="290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Can we do better 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900" dirty="0">
                <a:latin typeface="+mj-lt"/>
              </a:rPr>
              <a:t>Partial Orders and Binning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48" y="4584536"/>
            <a:ext cx="694521" cy="826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34" y="4584536"/>
            <a:ext cx="694521" cy="826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74" y="4584536"/>
            <a:ext cx="694521" cy="826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813" y="4584536"/>
            <a:ext cx="694521" cy="826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11" y="4575887"/>
            <a:ext cx="694521" cy="826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55" y="1841622"/>
            <a:ext cx="2327094" cy="2425928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267491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3789104" y="4898662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4919023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99106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7568" y="4928070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7919" y="4870944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939" y="4944335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55366" y="5042261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3825" y="499005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5163" y="5104303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1701" y="509277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78" y="4881349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8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5604912" y="4894715"/>
            <a:ext cx="223427" cy="18835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6328" y="4799245"/>
            <a:ext cx="569772" cy="3050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5271" y="4832443"/>
            <a:ext cx="468990" cy="2092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C00000"/>
                </a:solidFill>
                <a:latin typeface="+mn-lt"/>
              </a:rPr>
              <a:t>11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3532" y="5083067"/>
            <a:ext cx="491139" cy="2139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39951" y="1640357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Look for partial orders instead of total orders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43091" y="408856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110404" y="407635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50002" y="410658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41072" y="4102057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57270" y="412893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</a:p>
        </p:txBody>
      </p:sp>
    </p:spTree>
    <p:extLst>
      <p:ext uri="{BB962C8B-B14F-4D97-AF65-F5344CB8AC3E}">
        <p14:creationId xmlns:p14="http://schemas.microsoft.com/office/powerpoint/2010/main" val="169766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725295" y="4960287"/>
            <a:ext cx="567556" cy="348799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922758" y="2805395"/>
            <a:ext cx="3882839" cy="51435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>
                <a:latin typeface="+mj-lt"/>
              </a:rPr>
              <a:t>Precision and Recall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36" y="2611992"/>
            <a:ext cx="6210300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36" y="4555529"/>
            <a:ext cx="6400800" cy="828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579" y="1790651"/>
            <a:ext cx="1137716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Recall: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579" y="2318736"/>
            <a:ext cx="378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much we are able to recover?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7579" y="3675025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Precision: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7578" y="4123797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good are the guessed pairs?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351" y="3331133"/>
            <a:ext cx="1619063" cy="3640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correct pairs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1243" y="5373723"/>
            <a:ext cx="2158253" cy="33930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pairs ordered by bins (excluding those inside bins)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  Interpret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as original label of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of given graph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  <a:blipFill rotWithShape="0"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587578" y="5898007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 smtClean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Density:</a:t>
            </a:r>
            <a:endParaRPr lang="en-US" sz="21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320" y="5945484"/>
            <a:ext cx="1562100" cy="584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270" y="5446604"/>
            <a:ext cx="1197297" cy="33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039714" y="3854276"/>
            <a:ext cx="2142964" cy="42225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029739" y="2604094"/>
            <a:ext cx="2393536" cy="73248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39879" y="5292419"/>
            <a:ext cx="7950121" cy="65676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92099" y="7913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>
                <a:latin typeface="+mj-lt"/>
              </a:rPr>
              <a:t>Constrained O</a:t>
            </a:r>
            <a:r>
              <a:rPr lang="en-US" sz="3200" dirty="0" smtClean="0">
                <a:latin typeface="+mj-lt"/>
              </a:rPr>
              <a:t>ptimization </a:t>
            </a:r>
            <a:r>
              <a:rPr lang="en-US" sz="3200" dirty="0">
                <a:latin typeface="+mj-lt"/>
              </a:rPr>
              <a:t>P</a:t>
            </a:r>
            <a:r>
              <a:rPr lang="en-US" sz="3200" dirty="0" smtClean="0">
                <a:latin typeface="+mj-lt"/>
              </a:rPr>
              <a:t>roblem 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0168" y="1592303"/>
            <a:ext cx="4850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160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 Different approach: phrase as an integer program. </a:t>
            </a:r>
            <a:endParaRPr lang="en-US" sz="16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9951" y="4730833"/>
                <a:ext cx="312842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Lemma (coefficients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51" y="4730833"/>
                <a:ext cx="3128421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1556" t="-7937" r="-778" b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5400812"/>
            <a:ext cx="7759700" cy="36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400" dirty="0" smtClean="0"/>
                  <a:t> is equivalent to counting </a:t>
                </a:r>
                <a:r>
                  <a:rPr lang="en-US" sz="1400" dirty="0"/>
                  <a:t>linear </a:t>
                </a:r>
                <a:r>
                  <a:rPr lang="en-US" sz="1400" dirty="0" smtClean="0"/>
                  <a:t>extensions </a:t>
                </a:r>
                <a:r>
                  <a:rPr lang="en-US" sz="1400" dirty="0"/>
                  <a:t>of a partial order  </a:t>
                </a:r>
                <a:r>
                  <a:rPr lang="en-US" sz="1400" dirty="0" smtClean="0"/>
                  <a:t>  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#</a:t>
                </a:r>
                <a:r>
                  <a:rPr lang="en-US" sz="1400" dirty="0"/>
                  <a:t>P-complete in general</a:t>
                </a:r>
                <a:r>
                  <a:rPr lang="en-US" sz="1400" dirty="0" smtClean="0"/>
                  <a:t>! [</a:t>
                </a:r>
                <a:r>
                  <a:rPr lang="en-US" sz="1400" dirty="0" err="1" smtClean="0"/>
                  <a:t>Karzanov</a:t>
                </a:r>
                <a:r>
                  <a:rPr lang="en-US" sz="1400" dirty="0" smtClean="0"/>
                  <a:t> &amp; </a:t>
                </a:r>
                <a:r>
                  <a:rPr lang="en-US" sz="1400" dirty="0" err="1"/>
                  <a:t>Khachiyan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Brightwell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&amp; Winkler]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 </a:t>
                </a:r>
                <a:r>
                  <a:rPr lang="en-US" sz="1400" dirty="0"/>
                  <a:t>Approximate counting in polynomial time (Markov chain algorithm).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  <a:blipFill rotWithShape="0">
                <a:blip r:embed="rId8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989951" y="2117927"/>
            <a:ext cx="3078349" cy="1192696"/>
            <a:chOff x="433477" y="2279374"/>
            <a:chExt cx="3078349" cy="1192696"/>
          </a:xfrm>
        </p:grpSpPr>
        <p:sp>
          <p:nvSpPr>
            <p:cNvPr id="4" name="Rounded Rectangle 3"/>
            <p:cNvSpPr/>
            <p:nvPr/>
          </p:nvSpPr>
          <p:spPr>
            <a:xfrm>
              <a:off x="433477" y="2279374"/>
              <a:ext cx="3078349" cy="119269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9382" y="244820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 smtClean="0">
                  <a:latin typeface="+mn-lt"/>
                  <a:ea typeface="Fira Sans Book" charset="0"/>
                  <a:cs typeface="Fira Sans Book" charset="0"/>
                </a:rPr>
                <a:t>max</a:t>
              </a:r>
              <a:endParaRPr lang="en-US" sz="1600" dirty="0"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630" y="2426987"/>
              <a:ext cx="10262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rPr>
                <a:t>Precision</a:t>
              </a:r>
              <a:endParaRPr lang="en-US" sz="1600" dirty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73125" y="2965545"/>
              <a:ext cx="11208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>
                  <a:latin typeface="+mn-lt"/>
                  <a:ea typeface="Fira Sans Book" charset="0"/>
                  <a:cs typeface="Fira Sans Book" charset="0"/>
                </a:rPr>
                <a:t>s</a:t>
              </a:r>
              <a:r>
                <a:rPr lang="en-US" sz="1600" dirty="0" smtClean="0">
                  <a:latin typeface="+mn-lt"/>
                  <a:ea typeface="Fira Sans Book" charset="0"/>
                  <a:cs typeface="Fira Sans Book" charset="0"/>
                </a:rPr>
                <a:t>ubject to </a:t>
              </a:r>
              <a:endParaRPr lang="en-US" sz="1600" dirty="0">
                <a:latin typeface="+mn-lt"/>
                <a:ea typeface="Fira Sans Book" charset="0"/>
                <a:cs typeface="Fira Sans 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886259" y="2965545"/>
                  <a:ext cx="123565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57175" indent="-257175">
                    <a:spcBef>
                      <a:spcPts val="450"/>
                    </a:spcBef>
                    <a:buClr>
                      <a:schemeClr val="accent1">
                        <a:lumMod val="75000"/>
                      </a:schemeClr>
                    </a:buClr>
                    <a:defRPr/>
                  </a:pPr>
                  <a:r>
                    <a:rPr lang="en-US" sz="1600" dirty="0" smtClean="0">
                      <a:solidFill>
                        <a:srgbClr val="0070C0"/>
                      </a:solidFill>
                      <a:latin typeface="+mn-lt"/>
                      <a:ea typeface="Fira Sans Book" charset="0"/>
                      <a:cs typeface="Fira Sans Book" charset="0"/>
                    </a:rPr>
                    <a:t>Density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≥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𝜀</m:t>
                      </m:r>
                    </m:oMath>
                  </a14:m>
                  <a:endPara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259" y="2965545"/>
                  <a:ext cx="1235659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7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/>
            <p:cNvSpPr/>
            <p:nvPr/>
          </p:nvSpPr>
          <p:spPr>
            <a:xfrm>
              <a:off x="433477" y="2709180"/>
              <a:ext cx="168988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300" dirty="0" smtClean="0">
                  <a:latin typeface="+mn-lt"/>
                  <a:ea typeface="Fira Sans Book" charset="0"/>
                  <a:cs typeface="Fira Sans Book" charset="0"/>
                </a:rPr>
                <a:t>Set of partial orders</a:t>
              </a:r>
              <a:endParaRPr lang="en-US" sz="1300" dirty="0">
                <a:latin typeface="+mn-lt"/>
                <a:ea typeface="Fira Sans Book" charset="0"/>
                <a:cs typeface="Fira Sans Book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5775" y="2714275"/>
            <a:ext cx="2857500" cy="622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6192" y="1997277"/>
            <a:ext cx="2908300" cy="241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6192" y="2286754"/>
            <a:ext cx="289560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3625" y="3549612"/>
            <a:ext cx="3975061" cy="14498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399" y="3977671"/>
            <a:ext cx="990600" cy="21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304474" y="2606731"/>
                <a:ext cx="17427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max Precision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⇔</m:t>
                    </m:r>
                  </m:oMath>
                </a14:m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74" y="2606731"/>
                <a:ext cx="1742785" cy="338554"/>
              </a:xfrm>
              <a:prstGeom prst="rect">
                <a:avLst/>
              </a:prstGeom>
              <a:blipFill rotWithShape="0">
                <a:blip r:embed="rId15"/>
                <a:stretch>
                  <a:fillRect l="-174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527715">
                <a:off x="3551191" y="3567312"/>
                <a:ext cx="15065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Density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𝜀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⇔</m:t>
                    </m:r>
                  </m:oMath>
                </a14:m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27715">
                <a:off x="3551191" y="3567312"/>
                <a:ext cx="1506566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756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7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13" grpId="0" animBg="1"/>
      <p:bldP spid="10" grpId="0"/>
      <p:bldP spid="14" grpId="0"/>
      <p:bldP spid="29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77E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7061837" y="4991855"/>
            <a:ext cx="1152715" cy="1270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4DAF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1144793" y="5043363"/>
            <a:ext cx="1152715" cy="1270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84EA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2587937" y="5043363"/>
            <a:ext cx="1152715" cy="12703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7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4095704" y="5066515"/>
            <a:ext cx="1152715" cy="12703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E41A1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5549282" y="5062285"/>
            <a:ext cx="1152715" cy="1270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762000"/>
          </a:xfrm>
        </p:spPr>
        <p:txBody>
          <a:bodyPr>
            <a:normAutofit/>
          </a:bodyPr>
          <a:lstStyle/>
          <a:p>
            <a:r>
              <a:rPr lang="en-US" sz="3400" smtClean="0"/>
              <a:t>Approximating via Peeling </a:t>
            </a:r>
            <a:r>
              <a:rPr lang="en-US" sz="3400" dirty="0" smtClean="0"/>
              <a:t>algorithm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1829" y="1282995"/>
            <a:ext cx="3002440" cy="2882305"/>
            <a:chOff x="2254122" y="315453"/>
            <a:chExt cx="3102792" cy="3386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857" b="-6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22" y="315453"/>
              <a:ext cx="3102792" cy="3234571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419398" y="1355538"/>
            <a:ext cx="3206545" cy="2882774"/>
            <a:chOff x="5832951" y="914316"/>
            <a:chExt cx="3206545" cy="2882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0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926" t="-24000" b="-5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51" y="914316"/>
              <a:ext cx="3206545" cy="2727685"/>
            </a:xfrm>
            <a:prstGeom prst="rect">
              <a:avLst/>
            </a:prstGeom>
          </p:spPr>
        </p:pic>
      </p:grpSp>
      <p:sp>
        <p:nvSpPr>
          <p:cNvPr id="16" name="Chevron 15"/>
          <p:cNvSpPr/>
          <p:nvPr/>
        </p:nvSpPr>
        <p:spPr>
          <a:xfrm>
            <a:off x="225623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3741813" y="5506720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24837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6677764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3097" y="5545930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6899" y="546976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2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0926" y="556761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3</a:t>
            </a:r>
            <a:endParaRPr lang="en-US" sz="2400" dirty="0" smtClean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6828" y="5698185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4</a:t>
            </a:r>
            <a:endParaRPr lang="en-US" sz="2400" dirty="0" smtClean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4774" y="562857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5</a:t>
            </a:r>
            <a:endParaRPr lang="en-US" sz="2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6558" y="578090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6</a:t>
            </a:r>
            <a:endParaRPr lang="en-US" sz="2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08" y="576553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7</a:t>
            </a:r>
            <a:endParaRPr lang="en-US" sz="2400" dirty="0" smtClean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8178" y="548363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8</a:t>
            </a:r>
            <a:endParaRPr lang="en-US" sz="2400" dirty="0" smtClean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6162890" y="5501457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9</a:t>
            </a:r>
            <a:endParaRPr lang="en-US" sz="2400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4777" y="5374163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3368" y="5418428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latin typeface="+mj-lt"/>
              </a:rPr>
              <a:t>11</a:t>
            </a:r>
            <a:endParaRPr lang="en-US" sz="2400" dirty="0" smtClean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1544" y="5756097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461" y="4426586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36880" y="44103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23010" y="4450611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7769" y="4444580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6033" y="44804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27001" y="7659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 smtClean="0">
                <a:latin typeface="+mj-lt"/>
              </a:rPr>
              <a:t>Numerical Results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426" y="1638736"/>
            <a:ext cx="387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n-lt"/>
              </a:rPr>
              <a:t>LP relaxation gives an </a:t>
            </a:r>
            <a:r>
              <a:rPr lang="en-US">
                <a:solidFill>
                  <a:srgbClr val="FF2600"/>
                </a:solidFill>
                <a:latin typeface="+mn-lt"/>
              </a:rPr>
              <a:t>upper bound</a:t>
            </a:r>
            <a:r>
              <a:rPr lang="en-US">
                <a:latin typeface="+mn-lt"/>
              </a:rPr>
              <a:t>.</a:t>
            </a:r>
            <a:endParaRPr lang="en-US">
              <a:effectLst/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16" y="2130489"/>
            <a:ext cx="6449568" cy="43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1" y="1375939"/>
            <a:ext cx="1467815" cy="4364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Perfect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is a perfect pair for a graph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if for uniformly random permutation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656" y="2203461"/>
            <a:ext cx="3505200" cy="257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Theorem: DAG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captures perfect vertex pair information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2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a DAG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on the vertex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satisfying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Γ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≠∅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and 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∈[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is perfect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if and only if there exists a directed path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67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With high probability, for arbitrary fixed , the number of perfect pairs associated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Ω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𝑜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(uniformly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). In the special case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=1,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we have the matching upper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O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663" t="-6599" r="-663" b="-37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92714" y="4270048"/>
            <a:ext cx="450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Theorem: Typical number of perfect pairs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0271" y="2723390"/>
            <a:ext cx="7449489" cy="1470551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0271" y="4308316"/>
            <a:ext cx="7449489" cy="1490165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7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610999" y="5346864"/>
            <a:ext cx="5187649" cy="272096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55040" y="1795481"/>
            <a:ext cx="1343608" cy="1255070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61" y="3910666"/>
            <a:ext cx="6915150" cy="1771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8275" y="5797335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91478" y="663833"/>
            <a:ext cx="92582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 </a:t>
            </a:r>
            <a:r>
              <a:rPr lang="en-US" dirty="0"/>
              <a:t>Synthetic </a:t>
            </a:r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96" y="1861905"/>
            <a:ext cx="2883851" cy="1122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 defTabSz="685800" fontAlgn="auto">
                  <a:spcBef>
                    <a:spcPts val="45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=5000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453095" y="3339415"/>
            <a:ext cx="3858669" cy="46500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How </a:t>
            </a: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robust</a:t>
            </a: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 is the algorithm?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978" y="4504032"/>
            <a:ext cx="1075021" cy="5849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Uniform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Attachment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model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139" y="5921457"/>
            <a:ext cx="3857625" cy="17145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296703" y="2475865"/>
            <a:ext cx="2908119" cy="424982"/>
            <a:chOff x="1136271" y="1531619"/>
            <a:chExt cx="3877492" cy="56664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6271" y="1531619"/>
              <a:ext cx="647700" cy="3048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763938" y="1555214"/>
              <a:ext cx="3249825" cy="543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   Ranking with bins given by Peeling algorithm</a:t>
              </a:r>
            </a:p>
          </p:txBody>
        </p:sp>
      </p:grpSp>
      <p:cxnSp>
        <p:nvCxnSpPr>
          <p:cNvPr id="17" name="Curved Connector 16"/>
          <p:cNvCxnSpPr/>
          <p:nvPr/>
        </p:nvCxnSpPr>
        <p:spPr>
          <a:xfrm>
            <a:off x="1131646" y="5044263"/>
            <a:ext cx="472429" cy="8729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1753338" y="5618960"/>
            <a:ext cx="386601" cy="23379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2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532618" y="5041344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532618" y="4539592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</a:t>
            </a:r>
            <a:r>
              <a:rPr lang="en-US" dirty="0"/>
              <a:t>Real-World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Citation network (</a:t>
                </a:r>
                <a:r>
                  <a:rPr lang="en-US" dirty="0" err="1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ArXiv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High Energy Physics):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=7.5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=116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 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27"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Simple English Wikipedia: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=1.6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27" t="-9344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Collaboration network (DBLP Computer Science bibliography):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=1.2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646" t="-12264" b="-69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95" y="4096669"/>
            <a:ext cx="8162925" cy="12668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44995" y="3460944"/>
            <a:ext cx="6308430" cy="504903"/>
            <a:chOff x="714099" y="2912792"/>
            <a:chExt cx="8411240" cy="673204"/>
          </a:xfrm>
        </p:grpSpPr>
        <p:sp>
          <p:nvSpPr>
            <p:cNvPr id="16" name="TextBox 15"/>
            <p:cNvSpPr txBox="1"/>
            <p:nvPr/>
          </p:nvSpPr>
          <p:spPr>
            <a:xfrm>
              <a:off x="1374498" y="2912792"/>
              <a:ext cx="7750841" cy="673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Perfect pairs only (nodes with a directed </a:t>
              </a:r>
              <a:r>
                <a:rPr lang="en-US" sz="150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path between them)</a:t>
              </a:r>
              <a:endParaRPr lang="en-US" sz="1500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099" y="3105842"/>
              <a:ext cx="660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2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14" y="3186842"/>
            <a:ext cx="8468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SCIENCE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000" b="1" dirty="0" smtClean="0"/>
              <a:t> </a:t>
            </a:r>
            <a:r>
              <a:rPr lang="en-US" sz="2000" dirty="0" smtClean="0"/>
              <a:t>builds on Shannon’s principles to address key challenges in understanding </a:t>
            </a:r>
            <a:r>
              <a:rPr lang="en-US" sz="2000" dirty="0" smtClean="0">
                <a:solidFill>
                  <a:srgbClr val="00B050"/>
                </a:solidFill>
              </a:rPr>
              <a:t>information</a:t>
            </a:r>
            <a:r>
              <a:rPr lang="en-US" sz="2000" dirty="0" smtClean="0"/>
              <a:t> that nowadays is not only </a:t>
            </a:r>
            <a:r>
              <a:rPr lang="en-US" sz="2000" dirty="0" smtClean="0">
                <a:solidFill>
                  <a:srgbClr val="00B050"/>
                </a:solidFill>
              </a:rPr>
              <a:t>communicated</a:t>
            </a:r>
            <a:r>
              <a:rPr lang="en-US" sz="2000" dirty="0" smtClean="0"/>
              <a:t> but also </a:t>
            </a:r>
            <a:r>
              <a:rPr lang="en-US" sz="2000" dirty="0" smtClean="0">
                <a:solidFill>
                  <a:srgbClr val="FF0000"/>
                </a:solidFill>
              </a:rPr>
              <a:t>acquired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curated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aggregated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managed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processed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suitably abstracted and represented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analyzed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inferred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valued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secured</a:t>
            </a:r>
            <a:r>
              <a:rPr lang="en-US" sz="2000" dirty="0"/>
              <a:t>, </a:t>
            </a:r>
            <a:r>
              <a:rPr lang="en-US" sz="2000" dirty="0" smtClean="0"/>
              <a:t>and </a:t>
            </a:r>
            <a:r>
              <a:rPr lang="en-US" sz="2000" dirty="0"/>
              <a:t>used in </a:t>
            </a:r>
            <a:r>
              <a:rPr lang="en-US" sz="2000" dirty="0" smtClean="0"/>
              <a:t>various scientific, engineering, and socio-economic processes.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028" y="841081"/>
            <a:ext cx="866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What is Science of Information?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0066" y="5339751"/>
            <a:ext cx="801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CSoI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 MISSION</a:t>
            </a:r>
            <a:r>
              <a:rPr lang="en-US" b="1" dirty="0"/>
              <a:t>: </a:t>
            </a:r>
            <a:r>
              <a:rPr lang="en-US" i="1" dirty="0"/>
              <a:t>Advance science and technology through a new quantitative understanding of the representation, communication and processing of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information</a:t>
            </a:r>
            <a:r>
              <a:rPr lang="en-US" i="1" dirty="0"/>
              <a:t> in biological, physical, social and engineering </a:t>
            </a:r>
            <a:r>
              <a:rPr lang="en-US" i="1" dirty="0" smtClean="0"/>
              <a:t>systems.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12" y="1725178"/>
            <a:ext cx="8468833" cy="1323492"/>
            <a:chOff x="494412" y="1725178"/>
            <a:chExt cx="8468833" cy="1323492"/>
          </a:xfrm>
        </p:grpSpPr>
        <p:sp>
          <p:nvSpPr>
            <p:cNvPr id="3" name="TextBox 2"/>
            <p:cNvSpPr txBox="1"/>
            <p:nvPr/>
          </p:nvSpPr>
          <p:spPr>
            <a:xfrm>
              <a:off x="494412" y="1725231"/>
              <a:ext cx="74268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rgbClr val="0070C0"/>
                  </a:solidFill>
                </a:rPr>
                <a:t>Claude Shannon </a:t>
              </a:r>
              <a:r>
                <a:rPr lang="en-US" sz="2000" dirty="0"/>
                <a:t>laid the foundation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information theory</a:t>
              </a:r>
              <a:r>
                <a:rPr lang="en-US" sz="2000" dirty="0"/>
                <a:t>, </a:t>
              </a:r>
              <a:r>
                <a:rPr lang="en-US" sz="2000" dirty="0" smtClean="0"/>
                <a:t>demonstrating that </a:t>
              </a:r>
              <a:r>
                <a:rPr lang="en-US" sz="2000" dirty="0"/>
                <a:t>problems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transmission </a:t>
              </a:r>
              <a:r>
                <a:rPr lang="en-US" sz="2000" dirty="0"/>
                <a:t>and </a:t>
              </a:r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compression</a:t>
              </a:r>
              <a:r>
                <a:rPr lang="en-US" sz="2000" dirty="0" smtClean="0"/>
                <a:t> (i.e., </a:t>
              </a:r>
              <a:r>
                <a:rPr lang="en-US" sz="2000" i="1" dirty="0" smtClean="0">
                  <a:solidFill>
                    <a:schemeClr val="accent3">
                      <a:lumMod val="50000"/>
                    </a:schemeClr>
                  </a:solidFill>
                </a:rPr>
                <a:t>reliably reproducing data</a:t>
              </a:r>
              <a:r>
                <a:rPr lang="en-US" sz="2000" dirty="0" smtClean="0"/>
                <a:t>) can </a:t>
              </a:r>
              <a:r>
                <a:rPr lang="en-US" sz="2000" dirty="0"/>
                <a:t>be </a:t>
              </a:r>
              <a:r>
                <a:rPr lang="en-US" sz="2000" dirty="0" smtClean="0"/>
                <a:t>precisely modeled formulated</a:t>
              </a:r>
              <a:r>
                <a:rPr lang="en-US" sz="2000" dirty="0"/>
                <a:t>, and analyzed.</a:t>
              </a:r>
            </a:p>
          </p:txBody>
        </p:sp>
        <p:pic>
          <p:nvPicPr>
            <p:cNvPr id="9" name="Picture 8" descr="claude.shannon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232" y="1725178"/>
              <a:ext cx="1042013" cy="1308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Brain Networks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8400" y="3358255"/>
            <a:ext cx="7547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Network formation</a:t>
            </a:r>
            <a:endParaRPr lang="en-US" sz="2000" b="1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8400" y="3789143"/>
            <a:ext cx="79689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The network has 46 nodes, each of which represents a region in the brain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401" y="4158475"/>
            <a:ext cx="8499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An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initial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network is formed from fMRI images of a human brain in resting state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8400" y="4502916"/>
            <a:ext cx="84990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Each node here is a voxel and there are </a:t>
            </a:r>
            <a:r>
              <a:rPr lang="de-DE" sz="1600" dirty="0">
                <a:solidFill>
                  <a:srgbClr val="0070C0"/>
                </a:solidFill>
                <a:latin typeface="+mn-lt"/>
                <a:ea typeface="Fira Sans" charset="0"/>
                <a:cs typeface="Fira Sans" charset="0"/>
              </a:rPr>
              <a:t>243,648 </a:t>
            </a:r>
            <a:r>
              <a:rPr lang="de-DE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voxels</a:t>
            </a:r>
            <a:r>
              <a:rPr lang="de-DE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.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 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Each voxel has a time series of data for ~ 350s.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Pearson correlation coefficient is computed between time series data of each pair of voxels. 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If the correlation &gt; 0.8 we form an edge between the voxels. 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8400" y="5827756"/>
            <a:ext cx="8112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 order to form a network of regions, we make logical OR of the rows and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columns </a:t>
            </a: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the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adjacency matrix of voxel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network corresponding to each region.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3538" y="1600861"/>
            <a:ext cx="60237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age orderings of regions of two different </a:t>
            </a:r>
          </a:p>
          <a:p>
            <a:r>
              <a:rPr lang="en-US" dirty="0" smtClean="0"/>
              <a:t>species, based on fMRI images of a same activity.</a:t>
            </a:r>
          </a:p>
          <a:p>
            <a:endParaRPr lang="en-US" dirty="0"/>
          </a:p>
          <a:p>
            <a:r>
              <a:rPr lang="en-US" dirty="0" smtClean="0"/>
              <a:t>Claim: There exists high </a:t>
            </a:r>
            <a:r>
              <a:rPr lang="en-US" dirty="0"/>
              <a:t>correlation between </a:t>
            </a:r>
            <a:r>
              <a:rPr lang="en-US" dirty="0" smtClean="0"/>
              <a:t>these </a:t>
            </a:r>
            <a:r>
              <a:rPr lang="en-US" dirty="0"/>
              <a:t>orderings </a:t>
            </a:r>
            <a:r>
              <a:rPr lang="en-US" dirty="0" smtClean="0"/>
              <a:t>of species </a:t>
            </a:r>
            <a:r>
              <a:rPr lang="en-US" dirty="0"/>
              <a:t>evolved from the same genetic parent.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687" y="1560905"/>
            <a:ext cx="3045879" cy="21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9" grpId="0" build="p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4" y="856425"/>
            <a:ext cx="7473696" cy="5657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84158" y="2537405"/>
            <a:ext cx="21598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0: bin with oldest nodes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15: bin with newest nodes</a:t>
            </a:r>
            <a:endParaRPr lang="en-US" sz="1300" dirty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48"/>
          <a:stretch/>
        </p:blipFill>
        <p:spPr bwMode="auto">
          <a:xfrm>
            <a:off x="700225" y="1208915"/>
            <a:ext cx="8200532" cy="4279107"/>
          </a:xfrm>
          <a:prstGeom prst="snip2DiagRect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89102" y="4155469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13</a:t>
            </a:r>
            <a:endParaRPr lang="en-US" sz="1300" dirty="0" smtClean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56331" y="3496530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5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6330" y="2777666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14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5149" y="2058802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12</a:t>
            </a:r>
          </a:p>
        </p:txBody>
      </p:sp>
      <p:sp>
        <p:nvSpPr>
          <p:cNvPr id="8" name="Rectangle 7"/>
          <p:cNvSpPr/>
          <p:nvPr/>
        </p:nvSpPr>
        <p:spPr>
          <a:xfrm>
            <a:off x="7421873" y="1912608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0</a:t>
            </a:r>
            <a:endParaRPr lang="en-US" sz="1300" dirty="0" smtClean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2329" y="1620220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3</a:t>
            </a:r>
          </a:p>
        </p:txBody>
      </p:sp>
    </p:spTree>
    <p:extLst>
      <p:ext uri="{BB962C8B-B14F-4D97-AF65-F5344CB8AC3E}">
        <p14:creationId xmlns:p14="http://schemas.microsoft.com/office/powerpoint/2010/main" val="16427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76255" y="302029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Extra slides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987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3275" y="6508373"/>
            <a:ext cx="609600" cy="365125"/>
          </a:xfrm>
        </p:spPr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475" y="977096"/>
            <a:ext cx="8229600" cy="762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08A3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Asymmetry of </a:t>
            </a:r>
            <a:r>
              <a:rPr lang="en-US" dirty="0"/>
              <a:t>P</a:t>
            </a:r>
            <a:r>
              <a:rPr lang="en-US" dirty="0" smtClean="0"/>
              <a:t>referential attachment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74" y="4258002"/>
            <a:ext cx="5911838" cy="694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sz="1600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987" t="-24510" b="-40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4" y="5488381"/>
            <a:ext cx="5434356" cy="727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80" y="1358096"/>
            <a:ext cx="2749051" cy="3557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6" y="1284191"/>
            <a:ext cx="2566121" cy="3320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020" y="1276294"/>
            <a:ext cx="2611459" cy="337953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473827" y="4694720"/>
            <a:ext cx="1011684" cy="940185"/>
            <a:chOff x="6473827" y="4694720"/>
            <a:chExt cx="1011684" cy="940185"/>
          </a:xfrm>
        </p:grpSpPr>
        <p:sp>
          <p:nvSpPr>
            <p:cNvPr id="14" name="Oval 13"/>
            <p:cNvSpPr/>
            <p:nvPr/>
          </p:nvSpPr>
          <p:spPr>
            <a:xfrm>
              <a:off x="6857312" y="4694720"/>
              <a:ext cx="354143" cy="289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31368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73827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19" name="Straight Connector 18"/>
            <p:cNvCxnSpPr>
              <a:stCxn id="14" idx="3"/>
            </p:cNvCxnSpPr>
            <p:nvPr/>
          </p:nvCxnSpPr>
          <p:spPr>
            <a:xfrm flipH="1">
              <a:off x="6650900" y="4941493"/>
              <a:ext cx="258275" cy="40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7131369" y="4969977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645704" y="4694720"/>
            <a:ext cx="1019164" cy="940185"/>
            <a:chOff x="7645704" y="4694720"/>
            <a:chExt cx="1019164" cy="940185"/>
          </a:xfrm>
        </p:grpSpPr>
        <p:sp>
          <p:nvSpPr>
            <p:cNvPr id="44" name="Oval 43"/>
            <p:cNvSpPr/>
            <p:nvPr/>
          </p:nvSpPr>
          <p:spPr>
            <a:xfrm>
              <a:off x="7645704" y="469472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307686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650145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47" name="Straight Connector 46"/>
            <p:cNvCxnSpPr>
              <a:stCxn id="44" idx="4"/>
            </p:cNvCxnSpPr>
            <p:nvPr/>
          </p:nvCxnSpPr>
          <p:spPr>
            <a:xfrm>
              <a:off x="7822776" y="4969977"/>
              <a:ext cx="4443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49" idx="4"/>
            </p:cNvCxnSpPr>
            <p:nvPr/>
          </p:nvCxnSpPr>
          <p:spPr>
            <a:xfrm flipV="1">
              <a:off x="8484759" y="4983827"/>
              <a:ext cx="3038" cy="361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8310725" y="470857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52" name="Straight Connector 51"/>
            <p:cNvCxnSpPr>
              <a:stCxn id="45" idx="1"/>
              <a:endCxn id="44" idx="5"/>
            </p:cNvCxnSpPr>
            <p:nvPr/>
          </p:nvCxnSpPr>
          <p:spPr>
            <a:xfrm flipH="1" flipV="1">
              <a:off x="7947984" y="4929667"/>
              <a:ext cx="411565" cy="458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7"/>
              <a:endCxn id="49" idx="3"/>
            </p:cNvCxnSpPr>
            <p:nvPr/>
          </p:nvCxnSpPr>
          <p:spPr>
            <a:xfrm flipV="1">
              <a:off x="7952425" y="4943517"/>
              <a:ext cx="410163" cy="444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 smtClean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=1, </m:t>
                    </m:r>
                  </m:oMath>
                </a14:m>
                <a:r>
                  <a:rPr lang="en-US" sz="1400" dirty="0" smtClean="0"/>
                  <a:t>preferential attachment graph is a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tree and is symmetric </a:t>
                </a:r>
                <a:r>
                  <a:rPr lang="en-US" sz="1400" dirty="0" smtClean="0"/>
                  <a:t>w.h.p.</a:t>
                </a:r>
              </a:p>
              <a:p>
                <a:r>
                  <a:rPr lang="en-US" sz="1400" b="0" dirty="0"/>
                  <a:t>F</a:t>
                </a:r>
                <a:r>
                  <a:rPr lang="en-US" sz="1400" b="0" dirty="0" smtClean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=2, </m:t>
                    </m:r>
                  </m:oMath>
                </a14:m>
                <a:r>
                  <a:rPr lang="en-US" sz="1400" dirty="0"/>
                  <a:t>p</a:t>
                </a:r>
                <a:r>
                  <a:rPr lang="en-US" sz="1400" dirty="0" smtClean="0"/>
                  <a:t>referential attachment graph is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symmetric</a:t>
                </a:r>
                <a:r>
                  <a:rPr lang="en-US" sz="1400" dirty="0" smtClean="0"/>
                  <a:t> with positive probability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25" t="-48837" b="-6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71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27001" y="7659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 smtClean="0">
                <a:latin typeface="+mj-lt"/>
              </a:rPr>
              <a:t>Numerical Results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426" y="1638736"/>
            <a:ext cx="387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n-lt"/>
              </a:rPr>
              <a:t>LP relaxation gives an </a:t>
            </a:r>
            <a:r>
              <a:rPr lang="en-US">
                <a:solidFill>
                  <a:srgbClr val="FF2600"/>
                </a:solidFill>
                <a:latin typeface="+mn-lt"/>
              </a:rPr>
              <a:t>upper bound</a:t>
            </a:r>
            <a:r>
              <a:rPr lang="en-US">
                <a:latin typeface="+mn-lt"/>
              </a:rPr>
              <a:t>.</a:t>
            </a:r>
            <a:endParaRPr lang="en-US"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26" y="2128051"/>
            <a:ext cx="6452174" cy="43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7"/>
          <a:stretch/>
        </p:blipFill>
        <p:spPr>
          <a:xfrm>
            <a:off x="172280" y="850900"/>
            <a:ext cx="7469906" cy="56626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84158" y="2537405"/>
            <a:ext cx="21598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0: bin with oldest nodes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15: bin with newest nodes</a:t>
            </a:r>
            <a:endParaRPr lang="en-US" sz="1300" dirty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718" y="2096684"/>
            <a:ext cx="92197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 Theory </a:t>
            </a:r>
            <a:r>
              <a:rPr lang="en-US" sz="2400" dirty="0" smtClean="0"/>
              <a:t>to meet new challenges  in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400" b="1" i="1" dirty="0" smtClean="0">
                <a:solidFill>
                  <a:srgbClr val="0000CC"/>
                </a:solidFill>
              </a:rPr>
              <a:t>	</a:t>
            </a:r>
            <a:r>
              <a:rPr lang="en-US" sz="2000" b="1" i="1" dirty="0" smtClean="0">
                <a:solidFill>
                  <a:srgbClr val="0000CC"/>
                </a:solidFill>
              </a:rPr>
              <a:t>biology, economics, data &amp; social sciences, and physical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000" b="1" i="1" dirty="0">
                <a:solidFill>
                  <a:srgbClr val="0000CC"/>
                </a:solidFill>
              </a:rPr>
              <a:t> </a:t>
            </a:r>
            <a:r>
              <a:rPr lang="en-US" sz="2000" b="1" i="1" dirty="0" smtClean="0">
                <a:solidFill>
                  <a:srgbClr val="0000CC"/>
                </a:solidFill>
              </a:rPr>
              <a:t>   distributed systems.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8718" y="3859713"/>
            <a:ext cx="86848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</a:t>
            </a:r>
            <a:r>
              <a:rPr lang="en-US" sz="2400" dirty="0" smtClean="0"/>
              <a:t>nderstand new aspects of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400" dirty="0" smtClean="0"/>
              <a:t> (embedded) in </a:t>
            </a: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b="1" i="1" dirty="0" smtClean="0">
                <a:solidFill>
                  <a:srgbClr val="0000CC"/>
                </a:solidFill>
              </a:rPr>
              <a:t>	               </a:t>
            </a:r>
            <a:r>
              <a:rPr lang="en-US" sz="2400" b="1" i="1" dirty="0" smtClean="0">
                <a:solidFill>
                  <a:srgbClr val="FF0000"/>
                </a:solidFill>
              </a:rPr>
              <a:t>structure, time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space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semantics</a:t>
            </a:r>
            <a:r>
              <a:rPr lang="en-US" sz="2400" b="1" i="1" dirty="0" smtClean="0"/>
              <a:t>, </a:t>
            </a:r>
            <a:endParaRPr lang="en-US" dirty="0" smtClean="0">
              <a:solidFill>
                <a:srgbClr val="0000CC"/>
              </a:solidFill>
            </a:endParaRP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dirty="0" smtClean="0">
                <a:solidFill>
                  <a:srgbClr val="0000CC"/>
                </a:solidFill>
              </a:rPr>
              <a:t>dynamic information, limited resources, complexity, representation invariant information, and cooperation &amp; dependency.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028" y="823829"/>
            <a:ext cx="86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Center’s Goals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0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TIMES</a:t>
            </a:r>
            <a:r>
              <a:rPr lang="en-US" sz="2400" b="1" dirty="0"/>
              <a:t>: </a:t>
            </a:r>
            <a:r>
              <a:rPr lang="en-US" sz="2400" b="1" dirty="0">
                <a:solidFill>
                  <a:srgbClr val="0070C0"/>
                </a:solidFill>
              </a:rPr>
              <a:t>Temporal Information Maximally Extracted </a:t>
            </a:r>
            <a:r>
              <a:rPr lang="en-US" sz="2400" b="1" dirty="0" smtClean="0">
                <a:solidFill>
                  <a:srgbClr val="0070C0"/>
                </a:solidFill>
              </a:rPr>
              <a:t>    from </a:t>
            </a:r>
            <a:r>
              <a:rPr lang="en-US" sz="2400" b="1" dirty="0">
                <a:solidFill>
                  <a:srgbClr val="0070C0"/>
                </a:solidFill>
              </a:rPr>
              <a:t>Structure 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Infection </a:t>
            </a:r>
            <a:r>
              <a:rPr lang="en-US" dirty="0" smtClean="0"/>
              <a:t>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48" y="2491500"/>
            <a:ext cx="692780" cy="8239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8" y="3418730"/>
            <a:ext cx="677024" cy="62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94" b="13658"/>
          <a:stretch/>
        </p:blipFill>
        <p:spPr>
          <a:xfrm>
            <a:off x="1549148" y="1927120"/>
            <a:ext cx="679700" cy="65894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8" name="Curved Connector 7"/>
          <p:cNvCxnSpPr/>
          <p:nvPr/>
        </p:nvCxnSpPr>
        <p:spPr>
          <a:xfrm>
            <a:off x="2641141" y="2158233"/>
            <a:ext cx="786258" cy="33927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2531698" y="2892804"/>
            <a:ext cx="1032575" cy="1054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655210" y="347962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62" y="1997756"/>
            <a:ext cx="4136936" cy="208633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3" name="Rounded Rectangle 12"/>
          <p:cNvSpPr/>
          <p:nvPr/>
        </p:nvSpPr>
        <p:spPr>
          <a:xfrm>
            <a:off x="3963486" y="1681792"/>
            <a:ext cx="4365427" cy="2795373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r="5055"/>
          <a:stretch/>
        </p:blipFill>
        <p:spPr>
          <a:xfrm>
            <a:off x="1223242" y="4630474"/>
            <a:ext cx="1567092" cy="1373744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2825957" y="5132522"/>
            <a:ext cx="1041894" cy="796332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28" name="Group 27"/>
          <p:cNvGrpSpPr/>
          <p:nvPr/>
        </p:nvGrpSpPr>
        <p:grpSpPr>
          <a:xfrm>
            <a:off x="4672413" y="4630474"/>
            <a:ext cx="1813229" cy="1280132"/>
            <a:chOff x="3582727" y="2597016"/>
            <a:chExt cx="4120865" cy="25856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3298179" y="5905678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100" dirty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N</a:t>
            </a:r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179" y="6298303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</p:spTree>
    <p:extLst>
      <p:ext uri="{BB962C8B-B14F-4D97-AF65-F5344CB8AC3E}">
        <p14:creationId xmlns:p14="http://schemas.microsoft.com/office/powerpoint/2010/main" val="42373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93" y="4479640"/>
            <a:ext cx="3022704" cy="215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285" y="405630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 of biochemical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reactions: 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   (</a:t>
            </a:r>
            <a:r>
              <a:rPr lang="en-US" sz="2000" dirty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protein-protein interaction </a:t>
            </a:r>
            <a:r>
              <a:rPr lang="en-US" sz="2000" dirty="0" smtClean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network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299" y="5132680"/>
            <a:ext cx="646389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Cancer proteins tend to be ancient proteins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[Srivastava et al., Nature 2010]</a:t>
            </a: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endParaRPr lang="en-US" sz="2000" baseline="30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503" y="4772210"/>
            <a:ext cx="646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Study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of the phylogenetic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285" y="3293484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Social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networks: spread of information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2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72" y="3217599"/>
            <a:ext cx="2809903" cy="1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486" y="1659895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06562" y="1901437"/>
            <a:ext cx="1917735" cy="2015180"/>
            <a:chOff x="7678929" y="1803927"/>
            <a:chExt cx="2496671" cy="3099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58467" y="2482934"/>
            <a:ext cx="6729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Spread of infectious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diseases: origin and initial carriers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47251" y="3335957"/>
            <a:ext cx="3378295" cy="2839986"/>
            <a:chOff x="6599909" y="3516776"/>
            <a:chExt cx="4412998" cy="2973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40711" y="5958895"/>
              <a:ext cx="3570020" cy="5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baseline="300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[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Saey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, 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ScienceNews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Dec 2015]</a:t>
              </a:r>
              <a:endParaRPr lang="en-US" sz="1100" baseline="30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24657" y="2527672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2765353" y="357744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0446" y="3048897"/>
            <a:ext cx="386375" cy="289112"/>
            <a:chOff x="7570808" y="2096252"/>
            <a:chExt cx="386375" cy="289112"/>
          </a:xfrm>
        </p:grpSpPr>
        <p:sp>
          <p:nvSpPr>
            <p:cNvPr id="8" name="Oval 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43122" y="5137532"/>
            <a:ext cx="523106" cy="289112"/>
            <a:chOff x="7517540" y="2096252"/>
            <a:chExt cx="523106" cy="289112"/>
          </a:xfrm>
        </p:grpSpPr>
        <p:sp>
          <p:nvSpPr>
            <p:cNvPr id="11" name="Oval 1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55425" y="4613588"/>
            <a:ext cx="386375" cy="289112"/>
            <a:chOff x="7570808" y="2096252"/>
            <a:chExt cx="386375" cy="289112"/>
          </a:xfrm>
        </p:grpSpPr>
        <p:sp>
          <p:nvSpPr>
            <p:cNvPr id="14" name="Oval 1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8621" y="3577446"/>
            <a:ext cx="386375" cy="289112"/>
            <a:chOff x="7570808" y="2096252"/>
            <a:chExt cx="386375" cy="289112"/>
          </a:xfrm>
        </p:grpSpPr>
        <p:sp>
          <p:nvSpPr>
            <p:cNvPr id="17" name="Oval 1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4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1239760" y="409615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168" y="410008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4316" y="40985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26757" y="4620233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73715" y="4628991"/>
            <a:ext cx="523106" cy="289112"/>
            <a:chOff x="7526418" y="2096252"/>
            <a:chExt cx="523106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3784" y="5150561"/>
            <a:ext cx="523106" cy="289112"/>
            <a:chOff x="7526418" y="2096252"/>
            <a:chExt cx="523106" cy="289112"/>
          </a:xfrm>
        </p:grpSpPr>
        <p:sp>
          <p:nvSpPr>
            <p:cNvPr id="27" name="Oval 2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12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2321095" y="2776827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384890" y="2804726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441597" y="2825991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408483" y="3308265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88262" y="2810122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33671" y="2816946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323486" y="3253674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317005" y="2783325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213605" y="2687292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108232" y="3328737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6662" y="3799585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44710" y="3813232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312949" y="3342385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360716" y="3335561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2654143" y="3847352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783796" y="2707764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94835" y="3321913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231062" y="4338671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780686" y="3308265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117065" y="3881471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8925" y="4365967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207480" y="3874647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262071" y="3854176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39492" y="3266873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70149" y="2694116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043618" y="3860999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786024" y="4925525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101156" y="4379614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155999" y="4379614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374363" y="2782826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910340" y="4836814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753390" y="4898229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425844" y="4393262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78" y="2844034"/>
            <a:ext cx="1201416" cy="12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5588235" y="2330190"/>
            <a:ext cx="2790884" cy="2912001"/>
            <a:chOff x="7876162" y="1181516"/>
            <a:chExt cx="2790884" cy="2912001"/>
          </a:xfrm>
        </p:grpSpPr>
        <p:sp>
          <p:nvSpPr>
            <p:cNvPr id="66" name="Oval 65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10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4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 8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11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12</a:t>
                </a:r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ight Arrow 122"/>
              <p:cNvSpPr/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Right Arrow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oldest node label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. 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blipFill rotWithShape="0">
                <a:blip r:embed="rId7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urved Connector 126"/>
          <p:cNvCxnSpPr/>
          <p:nvPr/>
        </p:nvCxnSpPr>
        <p:spPr>
          <a:xfrm rot="10800000">
            <a:off x="4017900" y="5924830"/>
            <a:ext cx="986473" cy="2701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123" grpId="0" animBg="1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913" y="2790881"/>
            <a:ext cx="3573220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Node age estimator is a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72" y="3268271"/>
            <a:ext cx="1591647" cy="271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Set of graphs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vertices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blipFill rotWithShape="0">
                <a:blip r:embed="rId3"/>
                <a:stretch>
                  <a:fillRect l="-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3913" y="4046505"/>
            <a:ext cx="6733118" cy="742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Minimax risk for a random graph model and a distortion measure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20" y="4894453"/>
            <a:ext cx="4901867" cy="500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914" y="1608220"/>
            <a:ext cx="566165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node age recovery problem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is a tuple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17" y="2068617"/>
            <a:ext cx="1177719" cy="27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0722" y="2331540"/>
            <a:ext cx="1969501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10800000">
            <a:off x="5391602" y="2331368"/>
            <a:ext cx="166042" cy="14947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88030" y="2396383"/>
            <a:ext cx="2378456" cy="3763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adversary function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4751008" y="2370223"/>
            <a:ext cx="200522" cy="10186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4666" y="2015080"/>
            <a:ext cx="2859334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b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etween permutations</a:t>
            </a:r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5778956" y="2257767"/>
            <a:ext cx="505711" cy="7168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4888029" y="3694147"/>
            <a:ext cx="325963" cy="89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i.e., it tries to 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blipFill rotWithShape="0">
                <a:blip r:embed="rId6"/>
                <a:stretch>
                  <a:fillRect l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900149" y="5324862"/>
            <a:ext cx="173930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87040" y="4491989"/>
            <a:ext cx="1717285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1164" y="5336344"/>
            <a:ext cx="896417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Estimator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88029" y="5272553"/>
            <a:ext cx="1707676" cy="403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Adversary distribution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72092" y="4461413"/>
            <a:ext cx="1319437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Relabeled graph</a:t>
            </a: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2638120" y="5259382"/>
            <a:ext cx="367252" cy="15392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3334744" y="4814676"/>
            <a:ext cx="201451" cy="10773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 flipH="1" flipV="1">
            <a:off x="3954930" y="5363596"/>
            <a:ext cx="122573" cy="9872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4751008" y="5262745"/>
            <a:ext cx="391092" cy="9540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H="1">
            <a:off x="5696144" y="4828455"/>
            <a:ext cx="222397" cy="17798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Symmetry group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1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PA@WDEPQMNFUVWYY5L6" val="4596"/>
</p:tagLst>
</file>

<file path=ppt/theme/theme1.xml><?xml version="1.0" encoding="utf-8"?>
<a:theme xmlns:a="http://schemas.openxmlformats.org/drawingml/2006/main" name="CTR-Science-Information-TEMPLATE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I-STC-2011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CTR-Science-Information-TEMPLATE</Template>
  <TotalTime>21710</TotalTime>
  <Words>1821</Words>
  <Application>Microsoft Macintosh PowerPoint</Application>
  <PresentationFormat>On-screen Show (4:3)</PresentationFormat>
  <Paragraphs>370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Calibri</vt:lpstr>
      <vt:lpstr>Cambria</vt:lpstr>
      <vt:lpstr>Cambria Math</vt:lpstr>
      <vt:lpstr>Continuum Bold</vt:lpstr>
      <vt:lpstr>Continuum Medium</vt:lpstr>
      <vt:lpstr>Fira Sans</vt:lpstr>
      <vt:lpstr>Fira Sans Book</vt:lpstr>
      <vt:lpstr>Helvetica</vt:lpstr>
      <vt:lpstr>Times</vt:lpstr>
      <vt:lpstr>Times New Roman</vt:lpstr>
      <vt:lpstr>Wingdings</vt:lpstr>
      <vt:lpstr>Arial</vt:lpstr>
      <vt:lpstr>CTR-Science-Information-TEMPLATE</vt:lpstr>
      <vt:lpstr>SOI-STC-2011</vt:lpstr>
      <vt:lpstr>Center for Science of Information</vt:lpstr>
      <vt:lpstr>Outline</vt:lpstr>
      <vt:lpstr>PowerPoint Presentation</vt:lpstr>
      <vt:lpstr>PowerPoint Presentation</vt:lpstr>
      <vt:lpstr>Outline</vt:lpstr>
      <vt:lpstr>Motivation: Infection Spread</vt:lpstr>
      <vt:lpstr>Further Motivation</vt:lpstr>
      <vt:lpstr>Formulation</vt:lpstr>
      <vt:lpstr>Minimax Risk</vt:lpstr>
      <vt:lpstr>Structural Quantities of Graph</vt:lpstr>
      <vt:lpstr>Lower Bounds on Minimax Risk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Structural Entropy for PAG </vt:lpstr>
      <vt:lpstr>PowerPoint Presentation</vt:lpstr>
      <vt:lpstr>Outline</vt:lpstr>
      <vt:lpstr>PowerPoint Presentation</vt:lpstr>
      <vt:lpstr>PowerPoint Presentation</vt:lpstr>
      <vt:lpstr>PowerPoint Presentation</vt:lpstr>
      <vt:lpstr>Approximating via Peeling algorithm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Computer Network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Frontiers of  Science of Information</dc:title>
  <dc:creator>lahowell</dc:creator>
  <cp:lastModifiedBy>Jithin K Sreedharan</cp:lastModifiedBy>
  <cp:revision>1531</cp:revision>
  <cp:lastPrinted>2017-10-07T16:16:36Z</cp:lastPrinted>
  <dcterms:created xsi:type="dcterms:W3CDTF">2009-09-11T21:07:35Z</dcterms:created>
  <dcterms:modified xsi:type="dcterms:W3CDTF">2017-10-12T16:23:22Z</dcterms:modified>
</cp:coreProperties>
</file>